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325" r:id="rId2"/>
    <p:sldId id="316" r:id="rId3"/>
    <p:sldId id="341" r:id="rId4"/>
    <p:sldId id="340" r:id="rId5"/>
    <p:sldId id="344" r:id="rId6"/>
    <p:sldId id="398" r:id="rId7"/>
    <p:sldId id="359" r:id="rId8"/>
    <p:sldId id="376" r:id="rId9"/>
    <p:sldId id="400" r:id="rId10"/>
    <p:sldId id="385" r:id="rId11"/>
    <p:sldId id="395" r:id="rId12"/>
    <p:sldId id="399" r:id="rId13"/>
    <p:sldId id="319" r:id="rId14"/>
    <p:sldId id="393" r:id="rId15"/>
    <p:sldId id="394" r:id="rId16"/>
    <p:sldId id="396" r:id="rId17"/>
    <p:sldId id="397" r:id="rId18"/>
    <p:sldId id="363" r:id="rId19"/>
    <p:sldId id="390" r:id="rId20"/>
    <p:sldId id="391" r:id="rId21"/>
    <p:sldId id="388" r:id="rId22"/>
  </p:sldIdLst>
  <p:sldSz cx="9906000" cy="6858000" type="A4"/>
  <p:notesSz cx="9875838" cy="67421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祐貴 柏城" initials="祐貴" lastIdx="1" clrIdx="0">
    <p:extLst>
      <p:ext uri="{19B8F6BF-5375-455C-9EA6-DF929625EA0E}">
        <p15:presenceInfo xmlns:p15="http://schemas.microsoft.com/office/powerpoint/2012/main" userId="9a992219f28892b0" providerId="Windows Live"/>
      </p:ext>
    </p:extLst>
  </p:cmAuthor>
  <p:cmAuthor id="2" name="佐藤勇起" initials="y" lastIdx="11" clrIdx="1">
    <p:extLst>
      <p:ext uri="{19B8F6BF-5375-455C-9EA6-DF929625EA0E}">
        <p15:presenceInfo xmlns:p15="http://schemas.microsoft.com/office/powerpoint/2012/main" userId="佐藤勇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9529" cy="338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94024" y="1"/>
            <a:ext cx="4279529" cy="338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4DC93-781B-4D0F-8B9B-7FDEE284596D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842963"/>
            <a:ext cx="3284538" cy="22748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7585" y="3244642"/>
            <a:ext cx="7900670" cy="26547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03838"/>
            <a:ext cx="4279529" cy="338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94024" y="6403838"/>
            <a:ext cx="4279529" cy="338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1CB39-AF75-499A-B854-2685F9F516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546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7E2BF-BB78-4E26-A29F-A4E8FBA4CE6C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69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C8B3-1650-4B17-8450-FF3F566B49F7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509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F6EB-864D-4CBF-A458-47C2E4D4F23E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51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B630-A0E4-4294-91DE-A1959F827885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863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1E29-CC64-40E7-8F4F-023C9EFF1D4A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2405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55164-5577-4326-AB2F-8FC90AE88B65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488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10E9-6908-4441-992B-1E7DE2D13DE6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476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99DE3-B0E8-46FF-9541-E2E309A2B36B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149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2B95-8E61-4C0A-AE1B-C75FF61B1665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628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9F65-E1FA-4481-BDC9-74E68B2F3B72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984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D38F-2121-4060-89A2-2B3EBA01A4A3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922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1DE76-5213-4F15-B69C-88DBDC897777}" type="datetime1">
              <a:rPr kumimoji="1" lang="ja-JP" altLang="en-US" smtClean="0"/>
              <a:t>2021/6/23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F1A6D-1EE2-436C-9867-B9254F79A6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969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0.png"/><Relationship Id="rId4" Type="http://schemas.openxmlformats.org/officeDocument/2006/relationships/image" Target="../media/image3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48.png"/><Relationship Id="rId4" Type="http://schemas.openxmlformats.org/officeDocument/2006/relationships/image" Target="../media/image3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研究背景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BC3E453C-3F30-456C-8359-36BE76CC6D48}"/>
              </a:ext>
            </a:extLst>
          </p:cNvPr>
          <p:cNvSpPr/>
          <p:nvPr/>
        </p:nvSpPr>
        <p:spPr>
          <a:xfrm>
            <a:off x="5728007" y="5047435"/>
            <a:ext cx="4068455" cy="14011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rgbClr val="FF0000"/>
                </a:solidFill>
              </a:rPr>
              <a:t>想像している動き</a:t>
            </a:r>
            <a:r>
              <a:rPr kumimoji="1" lang="ja-JP" altLang="en-US" sz="2000" dirty="0"/>
              <a:t>と</a:t>
            </a:r>
            <a:r>
              <a:rPr kumimoji="1" lang="ja-JP" altLang="en-US" sz="2000" dirty="0">
                <a:solidFill>
                  <a:srgbClr val="FF0000"/>
                </a:solidFill>
              </a:rPr>
              <a:t>実際の動き</a:t>
            </a:r>
            <a:r>
              <a:rPr kumimoji="1" lang="ja-JP" altLang="en-US" sz="2000" dirty="0"/>
              <a:t>を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比較することで，操作性の客観的評価を行えるのではないか？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F64DEC2C-C701-4E8F-B170-2BC2297A6BD2}"/>
              </a:ext>
            </a:extLst>
          </p:cNvPr>
          <p:cNvSpPr/>
          <p:nvPr/>
        </p:nvSpPr>
        <p:spPr>
          <a:xfrm>
            <a:off x="747928" y="3503355"/>
            <a:ext cx="78325" cy="796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8C4C70C0-D764-4507-B156-5547FE7A9F04}"/>
              </a:ext>
            </a:extLst>
          </p:cNvPr>
          <p:cNvSpPr/>
          <p:nvPr/>
        </p:nvSpPr>
        <p:spPr>
          <a:xfrm>
            <a:off x="1060551" y="3261800"/>
            <a:ext cx="210345" cy="2184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893C7046-78AF-4D3F-96BD-8413BF90CC83}"/>
              </a:ext>
            </a:extLst>
          </p:cNvPr>
          <p:cNvSpPr/>
          <p:nvPr/>
        </p:nvSpPr>
        <p:spPr>
          <a:xfrm rot="771125">
            <a:off x="1683914" y="4988723"/>
            <a:ext cx="1452611" cy="48653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CFDE5A8-C82C-4C8B-90CD-0D8B5A159BE2}"/>
              </a:ext>
            </a:extLst>
          </p:cNvPr>
          <p:cNvGrpSpPr/>
          <p:nvPr/>
        </p:nvGrpSpPr>
        <p:grpSpPr>
          <a:xfrm>
            <a:off x="1" y="3543160"/>
            <a:ext cx="1647603" cy="2244191"/>
            <a:chOff x="421622" y="3347189"/>
            <a:chExt cx="2249375" cy="2249375"/>
          </a:xfrm>
        </p:grpSpPr>
        <p:pic>
          <p:nvPicPr>
            <p:cNvPr id="26" name="グラフィックス 25" descr="食事をしている人">
              <a:extLst>
                <a:ext uri="{FF2B5EF4-FFF2-40B4-BE49-F238E27FC236}">
                  <a16:creationId xmlns:a16="http://schemas.microsoft.com/office/drawing/2014/main" id="{C0B80386-F802-47EF-9843-B599531E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1622" y="3347189"/>
              <a:ext cx="2249375" cy="224937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560EE637-6228-4022-99F7-1ECA62B2F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719" y="3733225"/>
              <a:ext cx="608590" cy="727181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46376268-6E5F-425D-B58E-5D5D6C05CFDF}"/>
                </a:ext>
              </a:extLst>
            </p:cNvPr>
            <p:cNvSpPr/>
            <p:nvPr/>
          </p:nvSpPr>
          <p:spPr>
            <a:xfrm>
              <a:off x="1557735" y="4384905"/>
              <a:ext cx="749237" cy="8974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95B5C2F-6379-4E39-9445-224A17F06994}"/>
                </a:ext>
              </a:extLst>
            </p:cNvPr>
            <p:cNvSpPr/>
            <p:nvPr/>
          </p:nvSpPr>
          <p:spPr>
            <a:xfrm>
              <a:off x="1523999" y="3925856"/>
              <a:ext cx="204133" cy="218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矢印: 右カーブ 39">
            <a:extLst>
              <a:ext uri="{FF2B5EF4-FFF2-40B4-BE49-F238E27FC236}">
                <a16:creationId xmlns:a16="http://schemas.microsoft.com/office/drawing/2014/main" id="{CFF060B6-C613-40AF-A3D7-B6C3AF431EDF}"/>
              </a:ext>
            </a:extLst>
          </p:cNvPr>
          <p:cNvSpPr/>
          <p:nvPr/>
        </p:nvSpPr>
        <p:spPr>
          <a:xfrm rot="10800000">
            <a:off x="4059889" y="4613049"/>
            <a:ext cx="634095" cy="30443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6BF2B49F-BF5A-4978-83E2-F25826B2498B}"/>
              </a:ext>
            </a:extLst>
          </p:cNvPr>
          <p:cNvGrpSpPr/>
          <p:nvPr/>
        </p:nvGrpSpPr>
        <p:grpSpPr>
          <a:xfrm>
            <a:off x="1523999" y="2061134"/>
            <a:ext cx="4177491" cy="2181234"/>
            <a:chOff x="1686414" y="2061134"/>
            <a:chExt cx="4177491" cy="2181234"/>
          </a:xfrm>
        </p:grpSpPr>
        <p:pic>
          <p:nvPicPr>
            <p:cNvPr id="24" name="図 23" descr="黒い背景と白い文字&#10;&#10;自動的に生成された説明">
              <a:extLst>
                <a:ext uri="{FF2B5EF4-FFF2-40B4-BE49-F238E27FC236}">
                  <a16:creationId xmlns:a16="http://schemas.microsoft.com/office/drawing/2014/main" id="{2DF1AC08-2476-41A8-9321-0C79BA5E0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960" y="2401964"/>
              <a:ext cx="1662698" cy="1805097"/>
            </a:xfrm>
            <a:prstGeom prst="rect">
              <a:avLst/>
            </a:prstGeom>
          </p:spPr>
        </p:pic>
        <p:sp>
          <p:nvSpPr>
            <p:cNvPr id="14" name="雲 13">
              <a:extLst>
                <a:ext uri="{FF2B5EF4-FFF2-40B4-BE49-F238E27FC236}">
                  <a16:creationId xmlns:a16="http://schemas.microsoft.com/office/drawing/2014/main" id="{47BBC6D6-7B47-4BC9-8E96-EC2804C39EB1}"/>
                </a:ext>
              </a:extLst>
            </p:cNvPr>
            <p:cNvSpPr/>
            <p:nvPr/>
          </p:nvSpPr>
          <p:spPr>
            <a:xfrm>
              <a:off x="1686414" y="2061134"/>
              <a:ext cx="4177491" cy="2181234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CFC256D-5557-410C-A44A-B01E3682E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8077" y="2601212"/>
              <a:ext cx="909963" cy="1135466"/>
            </a:xfrm>
            <a:prstGeom prst="rect">
              <a:avLst/>
            </a:prstGeom>
            <a:noFill/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5E59D9A5-E945-4E87-9CC9-C06E1C83AB00}"/>
                </a:ext>
              </a:extLst>
            </p:cNvPr>
            <p:cNvSpPr/>
            <p:nvPr/>
          </p:nvSpPr>
          <p:spPr>
            <a:xfrm>
              <a:off x="3252404" y="2954086"/>
              <a:ext cx="827959" cy="48653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8D0F429-890C-4109-9C95-68E44530C9C8}"/>
                </a:ext>
              </a:extLst>
            </p:cNvPr>
            <p:cNvSpPr txBox="1"/>
            <p:nvPr/>
          </p:nvSpPr>
          <p:spPr>
            <a:xfrm>
              <a:off x="3252404" y="2749674"/>
              <a:ext cx="827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操作</a:t>
              </a:r>
            </a:p>
          </p:txBody>
        </p:sp>
        <p:sp>
          <p:nvSpPr>
            <p:cNvPr id="15" name="矢印: 下 14">
              <a:extLst>
                <a:ext uri="{FF2B5EF4-FFF2-40B4-BE49-F238E27FC236}">
                  <a16:creationId xmlns:a16="http://schemas.microsoft.com/office/drawing/2014/main" id="{37F7DFDB-C88C-437E-B7B4-45DC68F0E8F3}"/>
                </a:ext>
              </a:extLst>
            </p:cNvPr>
            <p:cNvSpPr/>
            <p:nvPr/>
          </p:nvSpPr>
          <p:spPr>
            <a:xfrm rot="18114227">
              <a:off x="2737420" y="2881599"/>
              <a:ext cx="272796" cy="2611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矢印: 右カーブ 8">
              <a:extLst>
                <a:ext uri="{FF2B5EF4-FFF2-40B4-BE49-F238E27FC236}">
                  <a16:creationId xmlns:a16="http://schemas.microsoft.com/office/drawing/2014/main" id="{2C04BE90-1E30-4C35-A0AD-B4E362B18A7D}"/>
                </a:ext>
              </a:extLst>
            </p:cNvPr>
            <p:cNvSpPr/>
            <p:nvPr/>
          </p:nvSpPr>
          <p:spPr>
            <a:xfrm rot="10800000">
              <a:off x="4438197" y="2296777"/>
              <a:ext cx="634095" cy="30443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AE62276-502D-42B9-8E17-CADBC0460A57}"/>
                </a:ext>
              </a:extLst>
            </p:cNvPr>
            <p:cNvSpPr/>
            <p:nvPr/>
          </p:nvSpPr>
          <p:spPr>
            <a:xfrm>
              <a:off x="4360041" y="3440624"/>
              <a:ext cx="634095" cy="444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A76442BD-4D1D-4660-8564-479DBC4CFA7A}"/>
                </a:ext>
              </a:extLst>
            </p:cNvPr>
            <p:cNvSpPr/>
            <p:nvPr/>
          </p:nvSpPr>
          <p:spPr>
            <a:xfrm>
              <a:off x="4591850" y="3448198"/>
              <a:ext cx="107223" cy="3184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77AA1AD-E7B8-4D95-A36B-E74A399EFF40}"/>
                </a:ext>
              </a:extLst>
            </p:cNvPr>
            <p:cNvSpPr/>
            <p:nvPr/>
          </p:nvSpPr>
          <p:spPr>
            <a:xfrm rot="5400000">
              <a:off x="4574784" y="3528924"/>
              <a:ext cx="134766" cy="3573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F4A7ED8-654A-4C9B-A453-DC9D4E643322}"/>
                </a:ext>
              </a:extLst>
            </p:cNvPr>
            <p:cNvSpPr txBox="1"/>
            <p:nvPr/>
          </p:nvSpPr>
          <p:spPr>
            <a:xfrm>
              <a:off x="3329953" y="2146223"/>
              <a:ext cx="537407" cy="311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頭の中</a:t>
              </a:r>
            </a:p>
          </p:txBody>
        </p: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5820F19-CE21-48A9-870C-C1332D48CDF6}"/>
              </a:ext>
            </a:extLst>
          </p:cNvPr>
          <p:cNvSpPr/>
          <p:nvPr/>
        </p:nvSpPr>
        <p:spPr>
          <a:xfrm>
            <a:off x="615835" y="4553480"/>
            <a:ext cx="1073811" cy="19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5A2EDC1D-A244-4A80-A079-DA64E1022F97}"/>
              </a:ext>
            </a:extLst>
          </p:cNvPr>
          <p:cNvSpPr/>
          <p:nvPr/>
        </p:nvSpPr>
        <p:spPr>
          <a:xfrm>
            <a:off x="870981" y="4693026"/>
            <a:ext cx="348845" cy="836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E23714E8-D30C-4E0C-AADF-98EE536B4EE5}"/>
              </a:ext>
            </a:extLst>
          </p:cNvPr>
          <p:cNvGrpSpPr/>
          <p:nvPr/>
        </p:nvGrpSpPr>
        <p:grpSpPr>
          <a:xfrm>
            <a:off x="3697147" y="4745667"/>
            <a:ext cx="1647603" cy="2082146"/>
            <a:chOff x="-1646986" y="457922"/>
            <a:chExt cx="3407738" cy="3029226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2388A65B-FB00-46A5-8E10-2D2340D9FFBA}"/>
                </a:ext>
              </a:extLst>
            </p:cNvPr>
            <p:cNvGrpSpPr/>
            <p:nvPr/>
          </p:nvGrpSpPr>
          <p:grpSpPr>
            <a:xfrm>
              <a:off x="-1646986" y="457922"/>
              <a:ext cx="3407738" cy="3029226"/>
              <a:chOff x="-1175996" y="660870"/>
              <a:chExt cx="2565278" cy="2660412"/>
            </a:xfrm>
          </p:grpSpPr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937CA2EC-D901-4F4E-8678-329965D650F4}"/>
                  </a:ext>
                </a:extLst>
              </p:cNvPr>
              <p:cNvGrpSpPr/>
              <p:nvPr/>
            </p:nvGrpSpPr>
            <p:grpSpPr>
              <a:xfrm>
                <a:off x="-1175996" y="660870"/>
                <a:ext cx="2565278" cy="2660412"/>
                <a:chOff x="421622" y="3347188"/>
                <a:chExt cx="2252728" cy="2249375"/>
              </a:xfrm>
            </p:grpSpPr>
            <p:pic>
              <p:nvPicPr>
                <p:cNvPr id="33" name="グラフィックス 32" descr="食事をしている人">
                  <a:extLst>
                    <a:ext uri="{FF2B5EF4-FFF2-40B4-BE49-F238E27FC236}">
                      <a16:creationId xmlns:a16="http://schemas.microsoft.com/office/drawing/2014/main" id="{02D29D6A-D9EC-4148-B7AB-B4C49C80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622" y="3347188"/>
                  <a:ext cx="2252728" cy="2249375"/>
                </a:xfrm>
                <a:prstGeom prst="rect">
                  <a:avLst/>
                </a:prstGeom>
              </p:spPr>
            </p:pic>
            <p:pic>
              <p:nvPicPr>
                <p:cNvPr id="34" name="図 33">
                  <a:extLst>
                    <a:ext uri="{FF2B5EF4-FFF2-40B4-BE49-F238E27FC236}">
                      <a16:creationId xmlns:a16="http://schemas.microsoft.com/office/drawing/2014/main" id="{1CEAA8D4-821D-4A5B-8736-FC6F6165F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0719" y="3733225"/>
                  <a:ext cx="608590" cy="727181"/>
                </a:xfrm>
                <a:prstGeom prst="rect">
                  <a:avLst/>
                </a:prstGeom>
              </p:spPr>
            </p:pic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A53962C4-4083-43B4-B1BD-D4D014998ABB}"/>
                    </a:ext>
                  </a:extLst>
                </p:cNvPr>
                <p:cNvSpPr/>
                <p:nvPr/>
              </p:nvSpPr>
              <p:spPr>
                <a:xfrm>
                  <a:off x="1557735" y="4384905"/>
                  <a:ext cx="749237" cy="8974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431E8AD4-9D38-4933-B79A-AD0A7E4B1174}"/>
                    </a:ext>
                  </a:extLst>
                </p:cNvPr>
                <p:cNvSpPr/>
                <p:nvPr/>
              </p:nvSpPr>
              <p:spPr>
                <a:xfrm>
                  <a:off x="1523999" y="3925856"/>
                  <a:ext cx="204133" cy="21830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72B2AF24-8406-4334-BDFA-5BF66E11F6D0}"/>
                  </a:ext>
                </a:extLst>
              </p:cNvPr>
              <p:cNvSpPr/>
              <p:nvPr/>
            </p:nvSpPr>
            <p:spPr>
              <a:xfrm>
                <a:off x="178080" y="1869466"/>
                <a:ext cx="953812" cy="11867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7A9FAFA-AD35-4123-902A-6826DEB0C2ED}"/>
                </a:ext>
              </a:extLst>
            </p:cNvPr>
            <p:cNvSpPr/>
            <p:nvPr/>
          </p:nvSpPr>
          <p:spPr>
            <a:xfrm>
              <a:off x="-385894" y="1822787"/>
              <a:ext cx="1951154" cy="269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5BDBB50-7C2F-4B63-992E-1547E0E5820B}"/>
              </a:ext>
            </a:extLst>
          </p:cNvPr>
          <p:cNvSpPr txBox="1"/>
          <p:nvPr/>
        </p:nvSpPr>
        <p:spPr>
          <a:xfrm>
            <a:off x="245186" y="1167178"/>
            <a:ext cx="74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・頭の中で動き方を考えながら機械を操作</a:t>
            </a:r>
            <a:endParaRPr kumimoji="1" lang="en-US" altLang="ja-JP" sz="2400" dirty="0"/>
          </a:p>
          <a:p>
            <a:r>
              <a:rPr kumimoji="1" lang="ja-JP" altLang="en-US" sz="2400" dirty="0"/>
              <a:t>　　例：右にジョイスティック倒す→右にイスが回転</a:t>
            </a:r>
          </a:p>
        </p:txBody>
      </p:sp>
      <p:sp>
        <p:nvSpPr>
          <p:cNvPr id="13" name="矢印: 上下 12">
            <a:extLst>
              <a:ext uri="{FF2B5EF4-FFF2-40B4-BE49-F238E27FC236}">
                <a16:creationId xmlns:a16="http://schemas.microsoft.com/office/drawing/2014/main" id="{EBDBC1C2-20D7-4FE4-899C-D4E1813C1C48}"/>
              </a:ext>
            </a:extLst>
          </p:cNvPr>
          <p:cNvSpPr/>
          <p:nvPr/>
        </p:nvSpPr>
        <p:spPr>
          <a:xfrm>
            <a:off x="4729345" y="3717379"/>
            <a:ext cx="472953" cy="1105795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A330075-BE37-43ED-BDEA-04E0C382917B}"/>
              </a:ext>
            </a:extLst>
          </p:cNvPr>
          <p:cNvSpPr txBox="1"/>
          <p:nvPr/>
        </p:nvSpPr>
        <p:spPr>
          <a:xfrm>
            <a:off x="5356897" y="372227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誤差　</a:t>
            </a:r>
            <a:r>
              <a:rPr kumimoji="1" lang="ja-JP" altLang="en-US" sz="2400" dirty="0">
                <a:solidFill>
                  <a:srgbClr val="FF0000"/>
                </a:solidFill>
              </a:rPr>
              <a:t>小</a:t>
            </a:r>
            <a:r>
              <a:rPr kumimoji="1" lang="ja-JP" altLang="en-US" sz="2400" dirty="0"/>
              <a:t>ー＞操作性が良い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6B3DA0-FCF0-47A2-A030-6054F435153E}"/>
              </a:ext>
            </a:extLst>
          </p:cNvPr>
          <p:cNvSpPr txBox="1"/>
          <p:nvPr/>
        </p:nvSpPr>
        <p:spPr>
          <a:xfrm>
            <a:off x="7279391" y="4413670"/>
            <a:ext cx="220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VOR</a:t>
            </a:r>
            <a:r>
              <a:rPr kumimoji="1" lang="ja-JP" altLang="en-US" sz="2400" dirty="0">
                <a:solidFill>
                  <a:schemeClr val="accent1"/>
                </a:solidFill>
              </a:rPr>
              <a:t>が使える？</a:t>
            </a: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FABC9EB3-1EF5-4847-B4BA-FA0386DB748A}"/>
              </a:ext>
            </a:extLst>
          </p:cNvPr>
          <p:cNvSpPr/>
          <p:nvPr/>
        </p:nvSpPr>
        <p:spPr>
          <a:xfrm>
            <a:off x="5202298" y="3474863"/>
            <a:ext cx="3832533" cy="103075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80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結果</a:t>
            </a:r>
            <a:r>
              <a:rPr lang="en-US" altLang="ja-JP" sz="4000" b="1" dirty="0"/>
              <a:t>:</a:t>
            </a:r>
            <a:r>
              <a:rPr lang="ja-JP" altLang="en-US" sz="4000" b="1" dirty="0"/>
              <a:t>評価値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103F265-F3BA-4498-B8D7-E2B7F71BB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6994"/>
            <a:ext cx="3291422" cy="2193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42F7E4BE-BA0A-4049-BA1F-B703985EC22B}"/>
                  </a:ext>
                </a:extLst>
              </p:cNvPr>
              <p:cNvSpPr/>
              <p:nvPr/>
            </p:nvSpPr>
            <p:spPr>
              <a:xfrm>
                <a:off x="-2" y="996427"/>
                <a:ext cx="3919823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2000" dirty="0"/>
                  <a:t>●被験者</a:t>
                </a:r>
                <a:r>
                  <a:rPr kumimoji="1" lang="en-US" altLang="ja-JP" sz="2000" dirty="0"/>
                  <a:t>12</a:t>
                </a:r>
                <a:r>
                  <a:rPr kumimoji="1" lang="ja-JP" altLang="en-US" sz="2000" dirty="0"/>
                  <a:t>名の平均値結果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①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a:rPr lang="en-US" altLang="ja-JP" sz="2000" b="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ja-JP" altLang="en-US" sz="2000" b="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/>
                  <a:t>の平均値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②</a:t>
                </a:r>
                <a:r>
                  <a:rPr kumimoji="1" lang="en-US" altLang="ja-JP" sz="2000" dirty="0"/>
                  <a:t>VOR</a:t>
                </a:r>
                <a:r>
                  <a:rPr kumimoji="1" lang="ja-JP" altLang="en-US" sz="2000" dirty="0"/>
                  <a:t>ゲインの平均値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③アンケートの平均値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42F7E4BE-BA0A-4049-BA1F-B703985E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996427"/>
                <a:ext cx="3919823" cy="1323439"/>
              </a:xfrm>
              <a:prstGeom prst="rect">
                <a:avLst/>
              </a:prstGeom>
              <a:blipFill>
                <a:blip r:embed="rId3"/>
                <a:stretch>
                  <a:fillRect l="-1555" t="-2294" b="-68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93C45BA-9DEC-4C62-B04C-75B50A931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82" y="2889249"/>
            <a:ext cx="3338818" cy="21930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EFC427E-CB2D-44EC-8F0B-D44908DAE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55" y="2817794"/>
            <a:ext cx="3540429" cy="2274323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E1D934C-EAD0-42C5-88D0-B67A3030EF12}"/>
              </a:ext>
            </a:extLst>
          </p:cNvPr>
          <p:cNvSpPr/>
          <p:nvPr/>
        </p:nvSpPr>
        <p:spPr>
          <a:xfrm>
            <a:off x="0" y="2304547"/>
            <a:ext cx="3212425" cy="27875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6AE3678-D386-4614-A58D-77A891D965F6}"/>
              </a:ext>
            </a:extLst>
          </p:cNvPr>
          <p:cNvSpPr/>
          <p:nvPr/>
        </p:nvSpPr>
        <p:spPr>
          <a:xfrm>
            <a:off x="3354756" y="2315291"/>
            <a:ext cx="3212426" cy="278756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3F59856A-D01B-49FE-BA5A-9349356721F8}"/>
              </a:ext>
            </a:extLst>
          </p:cNvPr>
          <p:cNvSpPr/>
          <p:nvPr/>
        </p:nvSpPr>
        <p:spPr>
          <a:xfrm>
            <a:off x="6693573" y="2315291"/>
            <a:ext cx="3212426" cy="2787561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5C7E0A78-4FC7-46B9-B63D-D0D2635F10D1}"/>
                  </a:ext>
                </a:extLst>
              </p:cNvPr>
              <p:cNvSpPr/>
              <p:nvPr/>
            </p:nvSpPr>
            <p:spPr>
              <a:xfrm>
                <a:off x="54334" y="2339808"/>
                <a:ext cx="29393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2000" dirty="0"/>
                  <a:t>　①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a:rPr lang="en-US" altLang="ja-JP" sz="2000" b="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ja-JP" altLang="en-US" sz="2000" b="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/>
                  <a:t>の平均値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5C7E0A78-4FC7-46B9-B63D-D0D2635F1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4" y="2339808"/>
                <a:ext cx="2939330" cy="400110"/>
              </a:xfrm>
              <a:prstGeom prst="rect">
                <a:avLst/>
              </a:prstGeom>
              <a:blipFill>
                <a:blip r:embed="rId6"/>
                <a:stretch>
                  <a:fillRect t="-10769" r="-1037" b="-261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B70955E-39DC-47EE-B8C3-297D5D79D1C6}"/>
              </a:ext>
            </a:extLst>
          </p:cNvPr>
          <p:cNvSpPr/>
          <p:nvPr/>
        </p:nvSpPr>
        <p:spPr>
          <a:xfrm>
            <a:off x="3480869" y="2339808"/>
            <a:ext cx="27090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000" dirty="0"/>
              <a:t>　②</a:t>
            </a:r>
            <a:r>
              <a:rPr kumimoji="1" lang="en-US" altLang="ja-JP" sz="2000" dirty="0"/>
              <a:t>VOR</a:t>
            </a:r>
            <a:r>
              <a:rPr kumimoji="1" lang="ja-JP" altLang="en-US" sz="2000" dirty="0"/>
              <a:t>ゲインの平均値</a:t>
            </a:r>
            <a:endParaRPr kumimoji="1" lang="en-US" altLang="ja-JP" sz="20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09FC04A-7ABD-4E81-9F43-AEFFE460491B}"/>
              </a:ext>
            </a:extLst>
          </p:cNvPr>
          <p:cNvSpPr/>
          <p:nvPr/>
        </p:nvSpPr>
        <p:spPr>
          <a:xfrm>
            <a:off x="6931813" y="2335651"/>
            <a:ext cx="2609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000" dirty="0"/>
              <a:t>　③アンケートの平均値</a:t>
            </a:r>
            <a:endParaRPr kumimoji="1" lang="en-US" altLang="ja-JP" sz="2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AE7B0E6-24AC-4D53-97A4-3918B8F40948}"/>
              </a:ext>
            </a:extLst>
          </p:cNvPr>
          <p:cNvSpPr txBox="1"/>
          <p:nvPr/>
        </p:nvSpPr>
        <p:spPr>
          <a:xfrm>
            <a:off x="378824" y="5148419"/>
            <a:ext cx="233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</a:t>
            </a:r>
            <a:r>
              <a:rPr kumimoji="1" lang="ja-JP" altLang="en-US" sz="2000" dirty="0"/>
              <a:t>から</a:t>
            </a:r>
            <a:r>
              <a:rPr kumimoji="1" lang="en-US" altLang="ja-JP" sz="2000" dirty="0"/>
              <a:t>B</a:t>
            </a:r>
            <a:r>
              <a:rPr kumimoji="1" lang="ja-JP" altLang="en-US" sz="2000" dirty="0"/>
              <a:t>に変化した時</a:t>
            </a:r>
            <a:endParaRPr kumimoji="1" lang="en-US" altLang="ja-JP" sz="2000" dirty="0"/>
          </a:p>
          <a:p>
            <a:r>
              <a:rPr kumimoji="1" lang="ja-JP" altLang="en-US" sz="2000" dirty="0"/>
              <a:t>値が</a:t>
            </a:r>
            <a:r>
              <a:rPr lang="ja-JP" altLang="en-US" sz="2000" dirty="0"/>
              <a:t>パラメータ</a:t>
            </a:r>
            <a:r>
              <a:rPr kumimoji="1" lang="ja-JP" altLang="en-US" sz="2000" dirty="0"/>
              <a:t>が</a:t>
            </a:r>
            <a:r>
              <a:rPr kumimoji="1" lang="ja-JP" altLang="en-US" sz="2000" dirty="0">
                <a:solidFill>
                  <a:srgbClr val="FF0000"/>
                </a:solidFill>
              </a:rPr>
              <a:t>減少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C0D54D6-49F5-4CDB-9BB2-A2FBEC48C163}"/>
              </a:ext>
            </a:extLst>
          </p:cNvPr>
          <p:cNvSpPr txBox="1"/>
          <p:nvPr/>
        </p:nvSpPr>
        <p:spPr>
          <a:xfrm>
            <a:off x="3733581" y="5148419"/>
            <a:ext cx="2278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</a:t>
            </a:r>
            <a:r>
              <a:rPr kumimoji="1" lang="ja-JP" altLang="en-US" sz="2000" dirty="0"/>
              <a:t>から</a:t>
            </a:r>
            <a:r>
              <a:rPr kumimoji="1" lang="en-US" altLang="ja-JP" sz="2000" dirty="0"/>
              <a:t>B</a:t>
            </a:r>
            <a:r>
              <a:rPr kumimoji="1" lang="ja-JP" altLang="en-US" sz="2000" dirty="0"/>
              <a:t>に変化した時</a:t>
            </a:r>
            <a:endParaRPr kumimoji="1" lang="en-US" altLang="ja-JP" sz="2000" dirty="0"/>
          </a:p>
          <a:p>
            <a:r>
              <a:rPr kumimoji="1" lang="ja-JP" altLang="en-US" sz="2000" dirty="0"/>
              <a:t>値がゲインが</a:t>
            </a:r>
            <a:r>
              <a:rPr kumimoji="1" lang="ja-JP" altLang="en-US" sz="2000" dirty="0">
                <a:solidFill>
                  <a:srgbClr val="FF0000"/>
                </a:solidFill>
              </a:rPr>
              <a:t>減少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37FDEE-550C-493E-918A-52A967D4584D}"/>
              </a:ext>
            </a:extLst>
          </p:cNvPr>
          <p:cNvSpPr txBox="1"/>
          <p:nvPr/>
        </p:nvSpPr>
        <p:spPr>
          <a:xfrm>
            <a:off x="7154611" y="5148418"/>
            <a:ext cx="2278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</a:t>
            </a:r>
            <a:r>
              <a:rPr kumimoji="1" lang="ja-JP" altLang="en-US" sz="2000" dirty="0"/>
              <a:t>から</a:t>
            </a:r>
            <a:r>
              <a:rPr kumimoji="1" lang="en-US" altLang="ja-JP" sz="2000" dirty="0"/>
              <a:t>B</a:t>
            </a:r>
            <a:r>
              <a:rPr kumimoji="1" lang="ja-JP" altLang="en-US" sz="2000" dirty="0"/>
              <a:t>に変化した時</a:t>
            </a:r>
            <a:endParaRPr kumimoji="1" lang="en-US" altLang="ja-JP" sz="2000" dirty="0"/>
          </a:p>
          <a:p>
            <a:r>
              <a:rPr kumimoji="1" lang="ja-JP" altLang="en-US" sz="2000" dirty="0"/>
              <a:t>値が操作性が</a:t>
            </a:r>
            <a:r>
              <a:rPr kumimoji="1" lang="ja-JP" altLang="en-US" sz="2000" dirty="0">
                <a:solidFill>
                  <a:srgbClr val="FF0000"/>
                </a:solidFill>
              </a:rPr>
              <a:t>低下</a:t>
            </a:r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678A41D8-4F58-4432-AB7B-9C32484218CE}"/>
              </a:ext>
            </a:extLst>
          </p:cNvPr>
          <p:cNvSpPr/>
          <p:nvPr/>
        </p:nvSpPr>
        <p:spPr>
          <a:xfrm rot="16200000">
            <a:off x="1905156" y="5955552"/>
            <a:ext cx="562063" cy="7209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46529F2-06E2-497C-94E8-EC36A537B3E4}"/>
              </a:ext>
            </a:extLst>
          </p:cNvPr>
          <p:cNvSpPr txBox="1"/>
          <p:nvPr/>
        </p:nvSpPr>
        <p:spPr>
          <a:xfrm>
            <a:off x="2697800" y="6131350"/>
            <a:ext cx="6199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操作感の変化による</a:t>
            </a:r>
            <a:r>
              <a:rPr kumimoji="1" lang="en-US" altLang="ja-JP" sz="2000" dirty="0"/>
              <a:t>VOR</a:t>
            </a:r>
            <a:r>
              <a:rPr kumimoji="1" lang="ja-JP" altLang="en-US" sz="2000" dirty="0"/>
              <a:t>の評価値と操作性に変化を確認</a:t>
            </a:r>
          </a:p>
        </p:txBody>
      </p:sp>
    </p:spTree>
    <p:extLst>
      <p:ext uri="{BB962C8B-B14F-4D97-AF65-F5344CB8AC3E}">
        <p14:creationId xmlns:p14="http://schemas.microsoft.com/office/powerpoint/2010/main" val="578842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D6F5739-AECB-4F01-8A49-FA8D78298E0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3999" y="49325"/>
                <a:ext cx="6858000" cy="845503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4000" b="1" dirty="0"/>
                  <a:t>パラメータ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1" i="1" dirty="0">
                        <a:latin typeface="Cambria Math" panose="02040503050406030204" pitchFamily="18" charset="0"/>
                      </a:rPr>
                      <m:t>K</m:t>
                    </m:r>
                    <m:r>
                      <a:rPr lang="ja-JP" altLang="en-US" sz="4000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ja-JP" altLang="en-US" sz="4000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D6F5739-AECB-4F01-8A49-FA8D78298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3999" y="49325"/>
                <a:ext cx="6858000" cy="845503"/>
              </a:xfrm>
              <a:blipFill>
                <a:blip r:embed="rId2"/>
                <a:stretch>
                  <a:fillRect b="-29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8E4A5BDF-8151-47BD-BA78-A06C84D945D1}"/>
              </a:ext>
            </a:extLst>
          </p:cNvPr>
          <p:cNvGrpSpPr/>
          <p:nvPr/>
        </p:nvGrpSpPr>
        <p:grpSpPr>
          <a:xfrm>
            <a:off x="0" y="1098964"/>
            <a:ext cx="4952997" cy="4521647"/>
            <a:chOff x="0" y="1501629"/>
            <a:chExt cx="4953002" cy="5092107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3E6ED3A-22A9-43A4-9920-69D915584594}"/>
                </a:ext>
              </a:extLst>
            </p:cNvPr>
            <p:cNvSpPr/>
            <p:nvPr/>
          </p:nvSpPr>
          <p:spPr>
            <a:xfrm>
              <a:off x="436228" y="1559000"/>
              <a:ext cx="42567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ja-JP" altLang="en-US" dirty="0"/>
                <a:t>操作パラメータ</a:t>
              </a:r>
              <a:r>
                <a:rPr kumimoji="1" lang="en-US" altLang="ja-JP" dirty="0"/>
                <a:t>A</a:t>
              </a:r>
              <a:r>
                <a:rPr kumimoji="1" lang="ja-JP" altLang="en-US" dirty="0"/>
                <a:t>の方が操作性が高い被験者</a:t>
              </a:r>
              <a:endParaRPr kumimoji="1" lang="en-US" altLang="ja-JP" dirty="0"/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24BEDA40-0F5B-4B74-8ED9-F5174F18453E}"/>
                </a:ext>
              </a:extLst>
            </p:cNvPr>
            <p:cNvGrpSpPr/>
            <p:nvPr/>
          </p:nvGrpSpPr>
          <p:grpSpPr>
            <a:xfrm>
              <a:off x="0" y="1501629"/>
              <a:ext cx="4953002" cy="5092107"/>
              <a:chOff x="-1" y="1484862"/>
              <a:chExt cx="4953002" cy="5092107"/>
            </a:xfrm>
          </p:grpSpPr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BC56E298-2F76-4668-8527-E17923661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1861691"/>
                <a:ext cx="4953000" cy="2324408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347C85C1-4F1C-4B66-AB36-F7D5F93EB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4186098"/>
                <a:ext cx="4952999" cy="2324419"/>
              </a:xfrm>
              <a:prstGeom prst="rect">
                <a:avLst/>
              </a:prstGeom>
            </p:spPr>
          </p:pic>
          <p:sp>
            <p:nvSpPr>
              <p:cNvPr id="3" name="四角形: 角を丸くする 2">
                <a:extLst>
                  <a:ext uri="{FF2B5EF4-FFF2-40B4-BE49-F238E27FC236}">
                    <a16:creationId xmlns:a16="http://schemas.microsoft.com/office/drawing/2014/main" id="{180F1B9C-D202-4C60-8548-11FB886847E0}"/>
                  </a:ext>
                </a:extLst>
              </p:cNvPr>
              <p:cNvSpPr/>
              <p:nvPr/>
            </p:nvSpPr>
            <p:spPr>
              <a:xfrm>
                <a:off x="176170" y="1484862"/>
                <a:ext cx="4733931" cy="5092107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2A8FA8D-89FA-472E-98C5-366D4BED6895}"/>
              </a:ext>
            </a:extLst>
          </p:cNvPr>
          <p:cNvGrpSpPr/>
          <p:nvPr/>
        </p:nvGrpSpPr>
        <p:grpSpPr>
          <a:xfrm>
            <a:off x="4952997" y="1149908"/>
            <a:ext cx="4953003" cy="4521649"/>
            <a:chOff x="4952998" y="1501630"/>
            <a:chExt cx="4953003" cy="5092108"/>
          </a:xfrm>
        </p:grpSpPr>
        <p:pic>
          <p:nvPicPr>
            <p:cNvPr id="7" name="図 6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28F7F629-BAC4-40D1-8EE2-2CD2C1AAC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1" y="1861692"/>
              <a:ext cx="4953000" cy="2324413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2F7E4BE-BA0A-4049-BA1F-B703985EC22B}"/>
                </a:ext>
              </a:extLst>
            </p:cNvPr>
            <p:cNvSpPr/>
            <p:nvPr/>
          </p:nvSpPr>
          <p:spPr>
            <a:xfrm>
              <a:off x="5339070" y="1538702"/>
              <a:ext cx="4283562" cy="415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ja-JP" altLang="en-US" dirty="0"/>
                <a:t>操作パラメータ</a:t>
              </a:r>
              <a:r>
                <a:rPr kumimoji="1" lang="en-US" altLang="ja-JP" dirty="0"/>
                <a:t>B</a:t>
              </a:r>
              <a:r>
                <a:rPr kumimoji="1" lang="ja-JP" altLang="en-US" dirty="0"/>
                <a:t>の方が操作性が高い被験者</a:t>
              </a:r>
              <a:endParaRPr kumimoji="1" lang="en-US" altLang="ja-JP" dirty="0"/>
            </a:p>
          </p:txBody>
        </p:sp>
        <p:pic>
          <p:nvPicPr>
            <p:cNvPr id="19" name="図 18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978EB409-4F51-4596-8368-81BFE7516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98" y="4186097"/>
              <a:ext cx="4953002" cy="2324420"/>
            </a:xfrm>
            <a:prstGeom prst="rect">
              <a:avLst/>
            </a:prstGeom>
          </p:spPr>
        </p:pic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013F5465-E69F-4E8C-AAC6-181436E56045}"/>
                </a:ext>
              </a:extLst>
            </p:cNvPr>
            <p:cNvSpPr/>
            <p:nvPr/>
          </p:nvSpPr>
          <p:spPr>
            <a:xfrm>
              <a:off x="5019635" y="1501630"/>
              <a:ext cx="4776828" cy="5092108"/>
            </a:xfrm>
            <a:prstGeom prst="round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矢印: 下 16">
            <a:extLst>
              <a:ext uri="{FF2B5EF4-FFF2-40B4-BE49-F238E27FC236}">
                <a16:creationId xmlns:a16="http://schemas.microsoft.com/office/drawing/2014/main" id="{B7458157-6A6A-460A-9F01-378CC93D774C}"/>
              </a:ext>
            </a:extLst>
          </p:cNvPr>
          <p:cNvSpPr/>
          <p:nvPr/>
        </p:nvSpPr>
        <p:spPr>
          <a:xfrm rot="16200000">
            <a:off x="1503719" y="5880911"/>
            <a:ext cx="562063" cy="7209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982B660-836E-4454-880A-18808A4F6DFC}"/>
                  </a:ext>
                </a:extLst>
              </p:cNvPr>
              <p:cNvSpPr txBox="1"/>
              <p:nvPr/>
            </p:nvSpPr>
            <p:spPr>
              <a:xfrm>
                <a:off x="2271028" y="6051288"/>
                <a:ext cx="6834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 dirty="0"/>
                  <a:t>操作パラメータ間の操作性の違いを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/>
                  <a:t>で表現できている</a:t>
                </a: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982B660-836E-4454-880A-18808A4F6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28" y="6051288"/>
                <a:ext cx="6834756" cy="400110"/>
              </a:xfrm>
              <a:prstGeom prst="rect">
                <a:avLst/>
              </a:prstGeom>
              <a:blipFill>
                <a:blip r:embed="rId7"/>
                <a:stretch>
                  <a:fillRect l="-981" t="-10769" r="-178" b="-261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18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03F13A14-FB50-4480-B32C-5CEFBC9BC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03991"/>
            <a:ext cx="4953000" cy="2854708"/>
          </a:xfrm>
          <a:prstGeom prst="rect">
            <a:avLst/>
          </a:prstGeom>
        </p:spPr>
      </p:pic>
      <p:pic>
        <p:nvPicPr>
          <p:cNvPr id="8" name="図 7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2CF72A67-41C2-4323-B110-029830D4D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991"/>
            <a:ext cx="4927957" cy="285470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結果</a:t>
            </a:r>
            <a:r>
              <a:rPr lang="en-US" altLang="ja-JP" sz="4000" b="1" dirty="0"/>
              <a:t>:</a:t>
            </a:r>
            <a:r>
              <a:rPr lang="ja-JP" altLang="en-US" sz="4000" b="1" dirty="0"/>
              <a:t>相関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B3558F-363E-4EA7-A226-F2B190F7766E}"/>
              </a:ext>
            </a:extLst>
          </p:cNvPr>
          <p:cNvSpPr txBox="1"/>
          <p:nvPr/>
        </p:nvSpPr>
        <p:spPr>
          <a:xfrm>
            <a:off x="227918" y="5132926"/>
            <a:ext cx="422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（</a:t>
            </a:r>
            <a:r>
              <a:rPr kumimoji="1" lang="en-US" altLang="ja-JP" sz="1400" dirty="0"/>
              <a:t>Spearman</a:t>
            </a:r>
            <a:r>
              <a:rPr kumimoji="1" lang="ja-JP" altLang="en-US" sz="1400" dirty="0"/>
              <a:t>の順位検定</a:t>
            </a:r>
            <a:r>
              <a:rPr kumimoji="1" lang="en-US" altLang="ja-JP" sz="1400" dirty="0"/>
              <a:t>r=0.4123</a:t>
            </a:r>
            <a:r>
              <a:rPr kumimoji="1" lang="ja-JP" altLang="en-US" sz="1400" dirty="0"/>
              <a:t>，</a:t>
            </a:r>
            <a:r>
              <a:rPr kumimoji="1" lang="en-US" altLang="ja-JP" sz="1400" dirty="0"/>
              <a:t>p=0.0011</a:t>
            </a:r>
            <a:r>
              <a:rPr kumimoji="1" lang="ja-JP" altLang="en-US" sz="1400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7A2543A-6724-47F3-9B06-6B13F9B358C2}"/>
                  </a:ext>
                </a:extLst>
              </p:cNvPr>
              <p:cNvSpPr/>
              <p:nvPr/>
            </p:nvSpPr>
            <p:spPr>
              <a:xfrm>
                <a:off x="-2" y="996427"/>
                <a:ext cx="384327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2000" dirty="0"/>
                  <a:t>●相関の結果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①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a:rPr lang="en-US" altLang="ja-JP" sz="2000" b="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ja-JP" altLang="en-US" sz="2000" b="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と</m:t>
                    </m:r>
                  </m:oMath>
                </a14:m>
                <a:r>
                  <a:rPr kumimoji="1" lang="ja-JP" altLang="en-US" sz="2000" dirty="0"/>
                  <a:t>アンケートの相関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②</a:t>
                </a:r>
                <a:r>
                  <a:rPr kumimoji="1" lang="en-US" altLang="ja-JP" sz="2000" dirty="0"/>
                  <a:t>VOR</a:t>
                </a:r>
                <a:r>
                  <a:rPr kumimoji="1" lang="ja-JP" altLang="en-US" sz="2000" dirty="0"/>
                  <a:t>ゲインとアンケートの相関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7A2543A-6724-47F3-9B06-6B13F9B35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996427"/>
                <a:ext cx="3843278" cy="1015663"/>
              </a:xfrm>
              <a:prstGeom prst="rect">
                <a:avLst/>
              </a:prstGeom>
              <a:blipFill>
                <a:blip r:embed="rId4"/>
                <a:stretch>
                  <a:fillRect l="-1587" t="-2994" r="-159" b="-9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E6A7E92-1BAF-410D-9469-FED8E0908FA4}"/>
              </a:ext>
            </a:extLst>
          </p:cNvPr>
          <p:cNvSpPr/>
          <p:nvPr/>
        </p:nvSpPr>
        <p:spPr>
          <a:xfrm>
            <a:off x="268572" y="2022849"/>
            <a:ext cx="4424372" cy="309516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264E475-1460-4C31-9F1C-23BEDF2859D9}"/>
              </a:ext>
            </a:extLst>
          </p:cNvPr>
          <p:cNvSpPr/>
          <p:nvPr/>
        </p:nvSpPr>
        <p:spPr>
          <a:xfrm>
            <a:off x="5206541" y="2021421"/>
            <a:ext cx="4424372" cy="309659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582AEAD-7031-4F11-B0BF-12D5E75777B1}"/>
              </a:ext>
            </a:extLst>
          </p:cNvPr>
          <p:cNvSpPr txBox="1"/>
          <p:nvPr/>
        </p:nvSpPr>
        <p:spPr>
          <a:xfrm>
            <a:off x="5307256" y="5132925"/>
            <a:ext cx="422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（</a:t>
            </a:r>
            <a:r>
              <a:rPr kumimoji="1" lang="en-US" altLang="ja-JP" sz="1400" dirty="0"/>
              <a:t>Spearman</a:t>
            </a:r>
            <a:r>
              <a:rPr kumimoji="1" lang="ja-JP" altLang="en-US" sz="1400" dirty="0"/>
              <a:t>の順位検定</a:t>
            </a:r>
            <a:r>
              <a:rPr kumimoji="1" lang="en-US" altLang="ja-JP" sz="1400" dirty="0"/>
              <a:t>r=0.3665</a:t>
            </a:r>
            <a:r>
              <a:rPr kumimoji="1" lang="ja-JP" altLang="en-US" sz="1400" dirty="0"/>
              <a:t>，</a:t>
            </a:r>
            <a:r>
              <a:rPr kumimoji="1" lang="en-US" altLang="ja-JP" sz="1400" dirty="0"/>
              <a:t>p=0.0040</a:t>
            </a:r>
            <a:r>
              <a:rPr kumimoji="1" lang="ja-JP" altLang="en-US" sz="1400" dirty="0"/>
              <a:t>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184C97C-256E-4836-A7A8-78AC85CF3B72}"/>
              </a:ext>
            </a:extLst>
          </p:cNvPr>
          <p:cNvSpPr txBox="1"/>
          <p:nvPr/>
        </p:nvSpPr>
        <p:spPr>
          <a:xfrm>
            <a:off x="1477458" y="5367524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有意な正の相関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312839-C177-49A0-B919-05986F75B21F}"/>
              </a:ext>
            </a:extLst>
          </p:cNvPr>
          <p:cNvSpPr txBox="1"/>
          <p:nvPr/>
        </p:nvSpPr>
        <p:spPr>
          <a:xfrm>
            <a:off x="6556151" y="544070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有意な正の相関</a:t>
            </a:r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4C22D082-7480-45DE-BCF0-62B5A4C7CAE9}"/>
              </a:ext>
            </a:extLst>
          </p:cNvPr>
          <p:cNvSpPr/>
          <p:nvPr/>
        </p:nvSpPr>
        <p:spPr>
          <a:xfrm rot="16200000">
            <a:off x="1698537" y="5891460"/>
            <a:ext cx="562063" cy="7209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6A6BF5D-C489-4E60-9D48-AF8F13F713C8}"/>
              </a:ext>
            </a:extLst>
          </p:cNvPr>
          <p:cNvSpPr txBox="1"/>
          <p:nvPr/>
        </p:nvSpPr>
        <p:spPr>
          <a:xfrm>
            <a:off x="2611409" y="5928757"/>
            <a:ext cx="5669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VOR</a:t>
            </a:r>
            <a:r>
              <a:rPr kumimoji="1" lang="ja-JP" altLang="en-US" sz="2000" dirty="0"/>
              <a:t>の評価値と操作性のアンケートに</a:t>
            </a:r>
            <a:r>
              <a:rPr kumimoji="1" lang="ja-JP" altLang="en-US" sz="2000" dirty="0">
                <a:solidFill>
                  <a:srgbClr val="FF0000"/>
                </a:solidFill>
              </a:rPr>
              <a:t>正の相関</a:t>
            </a:r>
            <a:endParaRPr kumimoji="1" lang="en-US" altLang="ja-JP" sz="2000" dirty="0">
              <a:solidFill>
                <a:srgbClr val="FF0000"/>
              </a:solidFill>
            </a:endParaRPr>
          </a:p>
          <a:p>
            <a:r>
              <a:rPr kumimoji="1" lang="en-US" altLang="ja-JP" sz="2000" dirty="0"/>
              <a:t>VOR</a:t>
            </a:r>
            <a:r>
              <a:rPr kumimoji="1" lang="ja-JP" altLang="en-US" sz="2000" dirty="0"/>
              <a:t>が</a:t>
            </a:r>
            <a:r>
              <a:rPr kumimoji="1" lang="ja-JP" altLang="en-US" sz="2000" dirty="0">
                <a:solidFill>
                  <a:srgbClr val="FF0000"/>
                </a:solidFill>
              </a:rPr>
              <a:t>操作性の客観的評価</a:t>
            </a:r>
            <a:r>
              <a:rPr kumimoji="1" lang="ja-JP" altLang="en-US" sz="2000" dirty="0"/>
              <a:t>を行える可能性を示唆</a:t>
            </a:r>
            <a:endParaRPr kumimoji="1" lang="en-US" altLang="ja-JP" sz="2000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98160B-60C5-4946-AC20-CABE82AB7AE6}"/>
              </a:ext>
            </a:extLst>
          </p:cNvPr>
          <p:cNvSpPr/>
          <p:nvPr/>
        </p:nvSpPr>
        <p:spPr>
          <a:xfrm>
            <a:off x="5645974" y="1979108"/>
            <a:ext cx="38432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000" dirty="0"/>
              <a:t>　②</a:t>
            </a:r>
            <a:r>
              <a:rPr kumimoji="1" lang="en-US" altLang="ja-JP" sz="2000" dirty="0"/>
              <a:t>VOR</a:t>
            </a:r>
            <a:r>
              <a:rPr kumimoji="1" lang="ja-JP" altLang="en-US" sz="2000" dirty="0"/>
              <a:t>ゲインとアンケートの相関</a:t>
            </a:r>
            <a:endParaRPr kumimoji="1" lang="en-US" altLang="ja-JP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026B3E9B-E4F0-446B-BB3E-D749B6F91BAF}"/>
                  </a:ext>
                </a:extLst>
              </p:cNvPr>
              <p:cNvSpPr/>
              <p:nvPr/>
            </p:nvSpPr>
            <p:spPr>
              <a:xfrm>
                <a:off x="438935" y="2003936"/>
                <a:ext cx="384327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2000" dirty="0"/>
                  <a:t>　①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a:rPr lang="en-US" altLang="ja-JP" sz="2000" b="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ja-JP" altLang="en-US" sz="2000" b="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と</m:t>
                    </m:r>
                  </m:oMath>
                </a14:m>
                <a:r>
                  <a:rPr kumimoji="1" lang="ja-JP" altLang="en-US" sz="2000" dirty="0"/>
                  <a:t>アンケートの相関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026B3E9B-E4F0-446B-BB3E-D749B6F91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5" y="2003936"/>
                <a:ext cx="3843278" cy="400110"/>
              </a:xfrm>
              <a:prstGeom prst="rect">
                <a:avLst/>
              </a:prstGeom>
              <a:blipFill>
                <a:blip r:embed="rId5"/>
                <a:stretch>
                  <a:fillRect t="-10769" r="-317" b="-261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80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まとめ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AF4CB93B-F00F-4E91-8D61-83DB526F9398}"/>
                  </a:ext>
                </a:extLst>
              </p:cNvPr>
              <p:cNvSpPr txBox="1"/>
              <p:nvPr/>
            </p:nvSpPr>
            <p:spPr>
              <a:xfrm>
                <a:off x="183329" y="1089947"/>
                <a:ext cx="8498709" cy="4796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/>
                  <a:t>●目的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・ヨー方向の能動，受動の差による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VOR</a:t>
                </a:r>
                <a:r>
                  <a:rPr kumimoji="1" lang="ja-JP" altLang="en-US" sz="2000" dirty="0">
                    <a:solidFill>
                      <a:srgbClr val="FF0000"/>
                    </a:solidFill>
                  </a:rPr>
                  <a:t>の影響</a:t>
                </a:r>
                <a:r>
                  <a:rPr kumimoji="1" lang="ja-JP" altLang="en-US" sz="2000" dirty="0"/>
                  <a:t>を確認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・能動における操作感の違いが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VOR</a:t>
                </a:r>
                <a:r>
                  <a:rPr kumimoji="1" lang="ja-JP" altLang="en-US" sz="2000" dirty="0">
                    <a:solidFill>
                      <a:srgbClr val="FF0000"/>
                    </a:solidFill>
                  </a:rPr>
                  <a:t>に与える影響</a:t>
                </a:r>
                <a:r>
                  <a:rPr kumimoji="1" lang="ja-JP" altLang="en-US" sz="2000" dirty="0"/>
                  <a:t>を調査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●結果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</a:t>
                </a:r>
                <a:r>
                  <a:rPr kumimoji="1" lang="en-US" altLang="ja-JP" sz="2000" dirty="0"/>
                  <a:t>1:</a:t>
                </a:r>
                <a:r>
                  <a:rPr kumimoji="1" lang="ja-JP" altLang="en-US" sz="2000" dirty="0"/>
                  <a:t>能動・受動時の</a:t>
                </a:r>
                <a:r>
                  <a:rPr kumimoji="1" lang="en-US" altLang="ja-JP" sz="2000" dirty="0"/>
                  <a:t>VOR</a:t>
                </a:r>
                <a:r>
                  <a:rPr kumimoji="1" lang="ja-JP" altLang="en-US" sz="2000" dirty="0"/>
                  <a:t>比較実験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　＝＞・受動の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/>
                  <a:t>，</a:t>
                </a:r>
                <a:r>
                  <a:rPr kumimoji="1" lang="en-US" altLang="ja-JP" sz="2000" dirty="0"/>
                  <a:t>VOR</a:t>
                </a:r>
                <a:r>
                  <a:rPr kumimoji="1" lang="ja-JP" altLang="en-US" sz="2000" dirty="0"/>
                  <a:t>ゲインが</a:t>
                </a:r>
                <a:r>
                  <a:rPr kumimoji="1" lang="ja-JP" altLang="en-US" sz="2000" dirty="0">
                    <a:solidFill>
                      <a:srgbClr val="FF0000"/>
                    </a:solidFill>
                  </a:rPr>
                  <a:t>減少</a:t>
                </a:r>
                <a:endParaRPr kumimoji="1" lang="en-US" altLang="ja-JP" sz="2000" dirty="0">
                  <a:solidFill>
                    <a:srgbClr val="FF0000"/>
                  </a:solidFill>
                </a:endParaRPr>
              </a:p>
              <a:p>
                <a:endParaRPr kumimoji="1" lang="en-US" altLang="ja-JP" sz="2000" dirty="0">
                  <a:solidFill>
                    <a:srgbClr val="FF0000"/>
                  </a:solidFill>
                </a:endParaRPr>
              </a:p>
              <a:p>
                <a:endParaRPr kumimoji="1" lang="en-US" altLang="ja-JP" sz="2000" dirty="0">
                  <a:solidFill>
                    <a:srgbClr val="FF0000"/>
                  </a:solidFill>
                </a:endParaRPr>
              </a:p>
              <a:p>
                <a:endParaRPr kumimoji="1" lang="en-US" altLang="ja-JP" sz="2000" dirty="0">
                  <a:solidFill>
                    <a:srgbClr val="FF0000"/>
                  </a:solidFill>
                </a:endParaRPr>
              </a:p>
              <a:p>
                <a:endParaRPr kumimoji="1" lang="en-US" altLang="ja-JP" sz="2000" dirty="0">
                  <a:solidFill>
                    <a:srgbClr val="FF0000"/>
                  </a:solidFill>
                </a:endParaRPr>
              </a:p>
              <a:p>
                <a:r>
                  <a:rPr kumimoji="1" lang="ja-JP" altLang="en-US" sz="2000" dirty="0"/>
                  <a:t>　　</a:t>
                </a:r>
                <a:r>
                  <a:rPr kumimoji="1" lang="en-US" altLang="ja-JP" sz="2000" dirty="0"/>
                  <a:t>2:</a:t>
                </a:r>
                <a:r>
                  <a:rPr kumimoji="1" lang="ja-JP" altLang="en-US" sz="2000" dirty="0"/>
                  <a:t>能動条件変化時の</a:t>
                </a:r>
                <a:r>
                  <a:rPr kumimoji="1" lang="en-US" altLang="ja-JP" sz="2000" dirty="0"/>
                  <a:t>VOR</a:t>
                </a:r>
                <a:r>
                  <a:rPr kumimoji="1" lang="ja-JP" altLang="en-US" sz="2000" dirty="0"/>
                  <a:t>比較実験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　＝＞・操作パラメータ</a:t>
                </a:r>
                <a:r>
                  <a:rPr kumimoji="1" lang="en-US" altLang="ja-JP" sz="2000" dirty="0"/>
                  <a:t>A</a:t>
                </a:r>
                <a:r>
                  <a:rPr kumimoji="1" lang="ja-JP" altLang="en-US" sz="2000" dirty="0"/>
                  <a:t>から</a:t>
                </a:r>
                <a:r>
                  <a:rPr kumimoji="1" lang="en-US" altLang="ja-JP" sz="2000" dirty="0"/>
                  <a:t>B</a:t>
                </a:r>
                <a:r>
                  <a:rPr kumimoji="1" lang="ja-JP" altLang="en-US" sz="2000" dirty="0"/>
                  <a:t>に変化した時　　・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>
                    <a:solidFill>
                      <a:srgbClr val="FF0000"/>
                    </a:solidFill>
                  </a:rPr>
                  <a:t>　減少</a:t>
                </a:r>
                <a:r>
                  <a:rPr kumimoji="1" lang="ja-JP" altLang="en-US" sz="2000" dirty="0"/>
                  <a:t>　　　　　　　　　　　　　　　　　　　　　　　　　　　　 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　　　　　　　　　　　　　　　　　　　　　　　　　　　 ・</a:t>
                </a:r>
                <a:r>
                  <a:rPr kumimoji="1" lang="en-US" altLang="ja-JP" sz="2000" dirty="0"/>
                  <a:t> VOR</a:t>
                </a:r>
                <a:r>
                  <a:rPr kumimoji="1" lang="ja-JP" altLang="en-US" sz="2000" dirty="0"/>
                  <a:t>ゲイン　</a:t>
                </a:r>
                <a:r>
                  <a:rPr kumimoji="1" lang="ja-JP" altLang="en-US" sz="2000" dirty="0">
                    <a:solidFill>
                      <a:srgbClr val="FF0000"/>
                    </a:solidFill>
                  </a:rPr>
                  <a:t>減少</a:t>
                </a:r>
                <a:endParaRPr kumimoji="1" lang="en-US" altLang="ja-JP" sz="2000" dirty="0">
                  <a:solidFill>
                    <a:srgbClr val="FF0000"/>
                  </a:solidFill>
                </a:endParaRPr>
              </a:p>
              <a:p>
                <a:r>
                  <a:rPr kumimoji="1" lang="ja-JP" altLang="en-US" sz="2000" dirty="0"/>
                  <a:t>　　　　　　・アンケートとの相関　　　・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>
                    <a:solidFill>
                      <a:srgbClr val="FF0000"/>
                    </a:solidFill>
                  </a:rPr>
                  <a:t>　正の相関　　　　　　　　　　　　　　　　　　　　 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　　　　　　　　　　　　　　　　　　 ・</a:t>
                </a:r>
                <a:r>
                  <a:rPr kumimoji="1" lang="en-US" altLang="ja-JP" sz="2000" dirty="0"/>
                  <a:t> VOR</a:t>
                </a:r>
                <a:r>
                  <a:rPr kumimoji="1" lang="ja-JP" altLang="en-US" sz="2000" dirty="0"/>
                  <a:t>ゲイン　</a:t>
                </a:r>
                <a:r>
                  <a:rPr kumimoji="1" lang="ja-JP" altLang="en-US" sz="2000" dirty="0">
                    <a:solidFill>
                      <a:srgbClr val="FF0000"/>
                    </a:solidFill>
                  </a:rPr>
                  <a:t>正の相関</a:t>
                </a:r>
                <a:endParaRPr kumimoji="1" lang="en-US" altLang="ja-JP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AF4CB93B-F00F-4E91-8D61-83DB526F9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29" y="1089947"/>
                <a:ext cx="8498709" cy="4796313"/>
              </a:xfrm>
              <a:prstGeom prst="rect">
                <a:avLst/>
              </a:prstGeom>
              <a:blipFill>
                <a:blip r:embed="rId2"/>
                <a:stretch>
                  <a:fillRect l="-717" t="-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左中かっこ 2">
            <a:extLst>
              <a:ext uri="{FF2B5EF4-FFF2-40B4-BE49-F238E27FC236}">
                <a16:creationId xmlns:a16="http://schemas.microsoft.com/office/drawing/2014/main" id="{622E4342-300A-4F01-A6C7-D80BDEE17601}"/>
              </a:ext>
            </a:extLst>
          </p:cNvPr>
          <p:cNvSpPr/>
          <p:nvPr/>
        </p:nvSpPr>
        <p:spPr>
          <a:xfrm>
            <a:off x="5079361" y="4566166"/>
            <a:ext cx="234891" cy="614494"/>
          </a:xfrm>
          <a:prstGeom prst="leftBrace">
            <a:avLst>
              <a:gd name="adj1" fmla="val 37574"/>
              <a:gd name="adj2" fmla="val 1792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12A79475-FC81-4339-A42E-4A746C9C7196}"/>
              </a:ext>
            </a:extLst>
          </p:cNvPr>
          <p:cNvSpPr/>
          <p:nvPr/>
        </p:nvSpPr>
        <p:spPr>
          <a:xfrm>
            <a:off x="3394046" y="5193137"/>
            <a:ext cx="204831" cy="511727"/>
          </a:xfrm>
          <a:prstGeom prst="leftBrace">
            <a:avLst>
              <a:gd name="adj1" fmla="val 37574"/>
              <a:gd name="adj2" fmla="val 2520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1D195299-4035-4FA7-A730-F7797D127519}"/>
              </a:ext>
            </a:extLst>
          </p:cNvPr>
          <p:cNvSpPr/>
          <p:nvPr/>
        </p:nvSpPr>
        <p:spPr>
          <a:xfrm>
            <a:off x="1223962" y="3152346"/>
            <a:ext cx="912194" cy="705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953569B-FFAE-4ADA-8643-7CA6B518AB78}"/>
              </a:ext>
            </a:extLst>
          </p:cNvPr>
          <p:cNvGrpSpPr/>
          <p:nvPr/>
        </p:nvGrpSpPr>
        <p:grpSpPr>
          <a:xfrm>
            <a:off x="2319198" y="3319140"/>
            <a:ext cx="5520326" cy="400111"/>
            <a:chOff x="7415867" y="2283456"/>
            <a:chExt cx="5520326" cy="400111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F1C8594D-BF7C-43CB-A53D-417727EA7D1D}"/>
                </a:ext>
              </a:extLst>
            </p:cNvPr>
            <p:cNvSpPr txBox="1"/>
            <p:nvPr/>
          </p:nvSpPr>
          <p:spPr>
            <a:xfrm>
              <a:off x="7419841" y="2283456"/>
              <a:ext cx="55163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/>
                <a:t>ヨー方向でも能動</a:t>
              </a:r>
              <a:r>
                <a:rPr kumimoji="1" lang="en-US" altLang="ja-JP" sz="2000" dirty="0"/>
                <a:t>/</a:t>
              </a:r>
              <a:r>
                <a:rPr kumimoji="1" lang="ja-JP" altLang="en-US" sz="2000" dirty="0"/>
                <a:t>受動の差に</a:t>
              </a:r>
              <a:r>
                <a:rPr kumimoji="1" lang="en-US" altLang="ja-JP" sz="2000" dirty="0"/>
                <a:t>VOR</a:t>
              </a:r>
              <a:r>
                <a:rPr kumimoji="1" lang="ja-JP" altLang="en-US" sz="2000" dirty="0"/>
                <a:t>の影響を確認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7EF18B19-5418-4A19-A44B-94DC10163FD2}"/>
                </a:ext>
              </a:extLst>
            </p:cNvPr>
            <p:cNvSpPr/>
            <p:nvPr/>
          </p:nvSpPr>
          <p:spPr>
            <a:xfrm>
              <a:off x="7415867" y="2322557"/>
              <a:ext cx="5421275" cy="36101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82CF2A8-341F-43A5-A831-935F908496DF}"/>
              </a:ext>
            </a:extLst>
          </p:cNvPr>
          <p:cNvSpPr/>
          <p:nvPr/>
        </p:nvSpPr>
        <p:spPr>
          <a:xfrm>
            <a:off x="1157866" y="6030579"/>
            <a:ext cx="912194" cy="705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B9B64F4-4D26-4FE2-A269-1424899EC36E}"/>
              </a:ext>
            </a:extLst>
          </p:cNvPr>
          <p:cNvSpPr txBox="1"/>
          <p:nvPr/>
        </p:nvSpPr>
        <p:spPr>
          <a:xfrm>
            <a:off x="2231691" y="6051917"/>
            <a:ext cx="6735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操作感の違いが</a:t>
            </a:r>
            <a:r>
              <a:rPr kumimoji="1" lang="en-US" altLang="ja-JP" sz="2000" dirty="0"/>
              <a:t>VOR</a:t>
            </a:r>
            <a:r>
              <a:rPr kumimoji="1" lang="ja-JP" altLang="en-US" sz="2000" dirty="0"/>
              <a:t>に与える影響を確認</a:t>
            </a:r>
            <a:endParaRPr kumimoji="1" lang="en-US" altLang="ja-JP" sz="2000" dirty="0"/>
          </a:p>
          <a:p>
            <a:r>
              <a:rPr kumimoji="1" lang="en-US" altLang="ja-JP" sz="2000" dirty="0"/>
              <a:t>VOR</a:t>
            </a:r>
            <a:r>
              <a:rPr kumimoji="1" lang="ja-JP" altLang="en-US" sz="2000" dirty="0"/>
              <a:t>から操作性の客観的評価を行うことが可能であると示唆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E4781E4-0AFC-449F-B795-9535205071C6}"/>
              </a:ext>
            </a:extLst>
          </p:cNvPr>
          <p:cNvSpPr/>
          <p:nvPr/>
        </p:nvSpPr>
        <p:spPr>
          <a:xfrm>
            <a:off x="2123937" y="6001457"/>
            <a:ext cx="6483167" cy="798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85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360726" y="333230"/>
            <a:ext cx="0" cy="6016305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4CB93B-F00F-4E91-8D61-83DB526F9398}"/>
              </a:ext>
            </a:extLst>
          </p:cNvPr>
          <p:cNvSpPr txBox="1"/>
          <p:nvPr/>
        </p:nvSpPr>
        <p:spPr>
          <a:xfrm>
            <a:off x="4092797" y="2921168"/>
            <a:ext cx="1720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/>
              <a:t>付録</a:t>
            </a:r>
            <a:endParaRPr kumimoji="1" lang="en-US" altLang="ja-JP" sz="6000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5060B09-3F54-4B09-B5C0-EB6AED38474D}"/>
              </a:ext>
            </a:extLst>
          </p:cNvPr>
          <p:cNvCxnSpPr>
            <a:cxnSpLocks/>
          </p:cNvCxnSpPr>
          <p:nvPr/>
        </p:nvCxnSpPr>
        <p:spPr>
          <a:xfrm>
            <a:off x="360726" y="6349536"/>
            <a:ext cx="9078286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1B48D97-3B5C-49B0-9949-195122BB9C08}"/>
              </a:ext>
            </a:extLst>
          </p:cNvPr>
          <p:cNvCxnSpPr>
            <a:cxnSpLocks/>
          </p:cNvCxnSpPr>
          <p:nvPr/>
        </p:nvCxnSpPr>
        <p:spPr>
          <a:xfrm>
            <a:off x="360726" y="333231"/>
            <a:ext cx="9078286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A9ACEFD-45E6-4C80-94DE-8D6139A1FB60}"/>
              </a:ext>
            </a:extLst>
          </p:cNvPr>
          <p:cNvCxnSpPr>
            <a:cxnSpLocks/>
          </p:cNvCxnSpPr>
          <p:nvPr/>
        </p:nvCxnSpPr>
        <p:spPr>
          <a:xfrm>
            <a:off x="9439012" y="333229"/>
            <a:ext cx="0" cy="6016305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61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今後の展望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4CB93B-F00F-4E91-8D61-83DB526F9398}"/>
              </a:ext>
            </a:extLst>
          </p:cNvPr>
          <p:cNvSpPr txBox="1"/>
          <p:nvPr/>
        </p:nvSpPr>
        <p:spPr>
          <a:xfrm>
            <a:off x="1566642" y="1690062"/>
            <a:ext cx="67727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1.</a:t>
            </a:r>
            <a:r>
              <a:rPr kumimoji="1" lang="ja-JP" altLang="en-US" sz="2000" dirty="0"/>
              <a:t>ノイズ処理方法の検討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endParaRPr kumimoji="1" lang="en-US" altLang="ja-JP" sz="2000" dirty="0"/>
          </a:p>
          <a:p>
            <a:r>
              <a:rPr kumimoji="1" lang="en-US" altLang="ja-JP" sz="2000" dirty="0"/>
              <a:t>2.VOR</a:t>
            </a:r>
            <a:r>
              <a:rPr kumimoji="1" lang="ja-JP" altLang="en-US" sz="2000" dirty="0"/>
              <a:t>の変化がゲインと時定数に関係があるのか</a:t>
            </a:r>
            <a:endParaRPr kumimoji="1" lang="en-US" altLang="ja-JP" sz="2000" dirty="0"/>
          </a:p>
          <a:p>
            <a:r>
              <a:rPr kumimoji="1" lang="ja-JP" altLang="en-US" sz="2000" dirty="0"/>
              <a:t>　＝＞</a:t>
            </a:r>
            <a:r>
              <a:rPr lang="ja-JP" altLang="en-US" sz="2000" dirty="0"/>
              <a:t>どちらが</a:t>
            </a:r>
            <a:r>
              <a:rPr lang="en-US" altLang="ja-JP" sz="2000" dirty="0"/>
              <a:t>VOR</a:t>
            </a:r>
            <a:r>
              <a:rPr lang="ja-JP" altLang="en-US" sz="2000" dirty="0"/>
              <a:t>の変化に起因する要因であるか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3.</a:t>
            </a:r>
            <a:r>
              <a:rPr lang="ja-JP" altLang="en-US" sz="2000" dirty="0"/>
              <a:t>操作が難しい操作パラメータに慣れた状態で操作が簡単な操</a:t>
            </a:r>
            <a:endParaRPr lang="en-US" altLang="ja-JP" sz="2000" dirty="0"/>
          </a:p>
          <a:p>
            <a:r>
              <a:rPr lang="ja-JP" altLang="en-US" sz="2000" dirty="0"/>
              <a:t>   作パラメータに変更したときの</a:t>
            </a:r>
            <a:r>
              <a:rPr lang="en-US" altLang="ja-JP" sz="2000" dirty="0"/>
              <a:t>VOR</a:t>
            </a:r>
            <a:r>
              <a:rPr lang="ja-JP" altLang="en-US" sz="2000" dirty="0"/>
              <a:t>の変化</a:t>
            </a:r>
            <a:endParaRPr lang="en-US" altLang="ja-JP" sz="2000" dirty="0"/>
          </a:p>
          <a:p>
            <a:r>
              <a:rPr lang="ja-JP" altLang="en-US" sz="2000" dirty="0"/>
              <a:t>　＝＞本実験と逆に実験を行う場合，どう変化が起こるのか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4.</a:t>
            </a:r>
            <a:r>
              <a:rPr lang="ja-JP" altLang="en-US" sz="2000" dirty="0"/>
              <a:t>パラメータ</a:t>
            </a:r>
            <a:r>
              <a:rPr lang="en-US" altLang="ja-JP" sz="2000" dirty="0"/>
              <a:t>K</a:t>
            </a:r>
            <a:r>
              <a:rPr lang="ja-JP" altLang="en-US" sz="2000" dirty="0"/>
              <a:t>の計算方法の検討 </a:t>
            </a:r>
            <a:endParaRPr lang="en-US" altLang="ja-JP" sz="2000" dirty="0"/>
          </a:p>
          <a:p>
            <a:r>
              <a:rPr kumimoji="1" lang="ja-JP" altLang="en-US" sz="2000" dirty="0"/>
              <a:t>　＝＞</a:t>
            </a:r>
            <a:r>
              <a:rPr lang="ja-JP" altLang="en-US" sz="2000" dirty="0"/>
              <a:t>時間遅れを考慮する計算の追加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49882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975" y="49325"/>
            <a:ext cx="7348024" cy="845503"/>
          </a:xfrm>
        </p:spPr>
        <p:txBody>
          <a:bodyPr>
            <a:normAutofit/>
          </a:bodyPr>
          <a:lstStyle/>
          <a:p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数理モデル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95998E3-2125-4A94-A2B8-2582A4E5A1EB}"/>
              </a:ext>
            </a:extLst>
          </p:cNvPr>
          <p:cNvGrpSpPr/>
          <p:nvPr/>
        </p:nvGrpSpPr>
        <p:grpSpPr>
          <a:xfrm>
            <a:off x="75502" y="1980909"/>
            <a:ext cx="9720961" cy="4117883"/>
            <a:chOff x="662282" y="1130873"/>
            <a:chExt cx="8377316" cy="3505217"/>
          </a:xfrm>
        </p:grpSpPr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E382F0FC-985C-4A48-B5F0-92F5BF7E1D06}"/>
                </a:ext>
              </a:extLst>
            </p:cNvPr>
            <p:cNvSpPr txBox="1"/>
            <p:nvPr/>
          </p:nvSpPr>
          <p:spPr>
            <a:xfrm>
              <a:off x="662282" y="1130873"/>
              <a:ext cx="1210588" cy="774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/>
                <a:t>目標角度</a:t>
              </a:r>
              <a:endParaRPr kumimoji="1" lang="en-US" altLang="ja-JP" sz="2000" dirty="0"/>
            </a:p>
            <a:p>
              <a:r>
                <a:rPr kumimoji="1" lang="ja-JP" altLang="en-US" sz="2000" dirty="0"/>
                <a:t>の入力</a:t>
              </a:r>
            </a:p>
          </p:txBody>
        </p:sp>
        <p:sp>
          <p:nvSpPr>
            <p:cNvPr id="42" name="矢印: 右 41">
              <a:extLst>
                <a:ext uri="{FF2B5EF4-FFF2-40B4-BE49-F238E27FC236}">
                  <a16:creationId xmlns:a16="http://schemas.microsoft.com/office/drawing/2014/main" id="{4C71554B-FAD8-4AC7-923C-58E4EDA27EE0}"/>
                </a:ext>
              </a:extLst>
            </p:cNvPr>
            <p:cNvSpPr/>
            <p:nvPr/>
          </p:nvSpPr>
          <p:spPr>
            <a:xfrm>
              <a:off x="1919588" y="1291585"/>
              <a:ext cx="357462" cy="3280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 descr="テキスト, 地図 が含まれている画像&#10;&#10;自動的に生成された説明">
              <a:extLst>
                <a:ext uri="{FF2B5EF4-FFF2-40B4-BE49-F238E27FC236}">
                  <a16:creationId xmlns:a16="http://schemas.microsoft.com/office/drawing/2014/main" id="{1ECE5C22-7607-45AD-95F0-E1CA496D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400" y="1208766"/>
              <a:ext cx="5820141" cy="3314255"/>
            </a:xfrm>
            <a:prstGeom prst="rect">
              <a:avLst/>
            </a:prstGeom>
          </p:spPr>
        </p:pic>
        <p:sp>
          <p:nvSpPr>
            <p:cNvPr id="7" name="矢印: 右 6">
              <a:extLst>
                <a:ext uri="{FF2B5EF4-FFF2-40B4-BE49-F238E27FC236}">
                  <a16:creationId xmlns:a16="http://schemas.microsoft.com/office/drawing/2014/main" id="{2119D9E2-79A4-4434-BAAB-034AB79186F8}"/>
                </a:ext>
              </a:extLst>
            </p:cNvPr>
            <p:cNvSpPr/>
            <p:nvPr/>
          </p:nvSpPr>
          <p:spPr>
            <a:xfrm>
              <a:off x="7175262" y="3949014"/>
              <a:ext cx="443460" cy="3845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A37941B-A807-4AEC-8405-34D83695219B}"/>
                </a:ext>
              </a:extLst>
            </p:cNvPr>
            <p:cNvSpPr txBox="1"/>
            <p:nvPr/>
          </p:nvSpPr>
          <p:spPr>
            <a:xfrm>
              <a:off x="7657888" y="3806038"/>
              <a:ext cx="1381710" cy="71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/>
                <a:t>推定される</a:t>
              </a:r>
              <a:endParaRPr kumimoji="1" lang="en-US" altLang="ja-JP" sz="2000" dirty="0"/>
            </a:p>
            <a:p>
              <a:r>
                <a:rPr kumimoji="1" lang="ja-JP" altLang="en-US" sz="2000" dirty="0"/>
                <a:t>眼球の動き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C1A9770-244C-46BC-A46A-26F6207FF6DD}"/>
                </a:ext>
              </a:extLst>
            </p:cNvPr>
            <p:cNvSpPr/>
            <p:nvPr/>
          </p:nvSpPr>
          <p:spPr>
            <a:xfrm>
              <a:off x="2184023" y="3934507"/>
              <a:ext cx="1227926" cy="701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9A386FE-AA3B-4016-BBD6-CCF31DEBF5C4}"/>
                </a:ext>
              </a:extLst>
            </p:cNvPr>
            <p:cNvSpPr/>
            <p:nvPr/>
          </p:nvSpPr>
          <p:spPr>
            <a:xfrm>
              <a:off x="5831058" y="1350498"/>
              <a:ext cx="766690" cy="5416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/>
                <a:t>半規管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295D845-7CE1-40E7-9C8E-C4CB5D882C22}"/>
                </a:ext>
              </a:extLst>
            </p:cNvPr>
            <p:cNvSpPr/>
            <p:nvPr/>
          </p:nvSpPr>
          <p:spPr>
            <a:xfrm>
              <a:off x="5831057" y="2887399"/>
              <a:ext cx="886266" cy="5416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/>
                <a:t>半規管の</a:t>
              </a:r>
              <a:endParaRPr kumimoji="1" lang="en-US" altLang="ja-JP" sz="1200" dirty="0"/>
            </a:p>
            <a:p>
              <a:pPr algn="ctr"/>
              <a:r>
                <a:rPr kumimoji="1" lang="ja-JP" altLang="en-US" sz="1200" dirty="0"/>
                <a:t>内部モデル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D656015D-C9FA-432A-9E43-2D9EABE8BACE}"/>
                    </a:ext>
                  </a:extLst>
                </p:cNvPr>
                <p:cNvSpPr/>
                <p:nvPr/>
              </p:nvSpPr>
              <p:spPr>
                <a:xfrm>
                  <a:off x="2497015" y="1997612"/>
                  <a:ext cx="386862" cy="3727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D656015D-C9FA-432A-9E43-2D9EABE8B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015" y="1997612"/>
                  <a:ext cx="386862" cy="372794"/>
                </a:xfrm>
                <a:prstGeom prst="rect">
                  <a:avLst/>
                </a:prstGeom>
                <a:blipFill>
                  <a:blip r:embed="rId3"/>
                  <a:stretch>
                    <a:fillRect l="-4762"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2AAAAFB-E36E-4EC1-9F00-EC1550B72A90}"/>
                    </a:ext>
                  </a:extLst>
                </p:cNvPr>
                <p:cNvSpPr/>
                <p:nvPr/>
              </p:nvSpPr>
              <p:spPr>
                <a:xfrm>
                  <a:off x="3049705" y="1348785"/>
                  <a:ext cx="766690" cy="54160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ja-JP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ja-JP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2AAAAFB-E36E-4EC1-9F00-EC1550B72A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705" y="1348785"/>
                  <a:ext cx="766690" cy="5416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DF9DCBB-25AA-4079-A7BE-A7C28D299552}"/>
                </a:ext>
              </a:extLst>
            </p:cNvPr>
            <p:cNvSpPr/>
            <p:nvPr/>
          </p:nvSpPr>
          <p:spPr>
            <a:xfrm>
              <a:off x="3649211" y="2550719"/>
              <a:ext cx="3531765" cy="1087528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49ABF96-EB59-4E83-B725-091CE80D6DE7}"/>
                </a:ext>
              </a:extLst>
            </p:cNvPr>
            <p:cNvSpPr txBox="1"/>
            <p:nvPr/>
          </p:nvSpPr>
          <p:spPr>
            <a:xfrm flipH="1">
              <a:off x="3212984" y="2518067"/>
              <a:ext cx="13636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solidFill>
                    <a:schemeClr val="accent2">
                      <a:lumMod val="75000"/>
                    </a:schemeClr>
                  </a:solidFill>
                </a:rPr>
                <a:t>内部モデル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ADB5460-E273-492B-BA86-46D083B4A1AB}"/>
                </a:ext>
              </a:extLst>
            </p:cNvPr>
            <p:cNvSpPr txBox="1"/>
            <p:nvPr/>
          </p:nvSpPr>
          <p:spPr>
            <a:xfrm>
              <a:off x="1427302" y="3851259"/>
              <a:ext cx="1342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u="sng" dirty="0"/>
                <a:t>数理モデル</a:t>
              </a:r>
              <a:r>
                <a:rPr kumimoji="1" lang="en-US" altLang="ja-JP" u="sng" dirty="0"/>
                <a:t>2</a:t>
              </a:r>
              <a:endParaRPr kumimoji="1" lang="ja-JP" altLang="en-US" u="sng" dirty="0"/>
            </a:p>
          </p:txBody>
        </p:sp>
      </p:grpSp>
      <p:sp>
        <p:nvSpPr>
          <p:cNvPr id="21" name="楕円 20">
            <a:extLst>
              <a:ext uri="{FF2B5EF4-FFF2-40B4-BE49-F238E27FC236}">
                <a16:creationId xmlns:a16="http://schemas.microsoft.com/office/drawing/2014/main" id="{F9FC7872-2D2B-4C5C-9B9A-F3FBC80D48FF}"/>
              </a:ext>
            </a:extLst>
          </p:cNvPr>
          <p:cNvSpPr/>
          <p:nvPr/>
        </p:nvSpPr>
        <p:spPr>
          <a:xfrm>
            <a:off x="4035624" y="3878854"/>
            <a:ext cx="969962" cy="88011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5DEF3649-7903-4DD0-9602-54889D925E79}"/>
              </a:ext>
            </a:extLst>
          </p:cNvPr>
          <p:cNvSpPr/>
          <p:nvPr/>
        </p:nvSpPr>
        <p:spPr>
          <a:xfrm>
            <a:off x="4527620" y="2257941"/>
            <a:ext cx="833834" cy="71515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80CE7CD-011C-49AC-B3BE-F140A1DCC27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041036" y="2615517"/>
            <a:ext cx="2486584" cy="123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E52A242-601B-4D64-B8B4-7A1DF8D4C0E2}"/>
              </a:ext>
            </a:extLst>
          </p:cNvPr>
          <p:cNvCxnSpPr>
            <a:stCxn id="21" idx="2"/>
          </p:cNvCxnSpPr>
          <p:nvPr/>
        </p:nvCxnSpPr>
        <p:spPr>
          <a:xfrm flipH="1" flipV="1">
            <a:off x="2021262" y="4317131"/>
            <a:ext cx="2014362" cy="1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C573FC2-FCFB-4ED9-B80F-8AEF9E477932}"/>
              </a:ext>
            </a:extLst>
          </p:cNvPr>
          <p:cNvSpPr/>
          <p:nvPr/>
        </p:nvSpPr>
        <p:spPr>
          <a:xfrm>
            <a:off x="962259" y="3737132"/>
            <a:ext cx="995722" cy="7676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C6D6102-5255-49F7-BC6E-A4735DBF5E0C}"/>
                  </a:ext>
                </a:extLst>
              </p:cNvPr>
              <p:cNvSpPr txBox="1"/>
              <p:nvPr/>
            </p:nvSpPr>
            <p:spPr>
              <a:xfrm>
                <a:off x="967967" y="3769878"/>
                <a:ext cx="995722" cy="622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𝐾𝑏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𝑡𝑏𝑠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C6D6102-5255-49F7-BC6E-A4735DBF5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67" y="3769878"/>
                <a:ext cx="995722" cy="6228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楕円 30">
            <a:extLst>
              <a:ext uri="{FF2B5EF4-FFF2-40B4-BE49-F238E27FC236}">
                <a16:creationId xmlns:a16="http://schemas.microsoft.com/office/drawing/2014/main" id="{10065EA6-7B36-4708-B2AE-0EAD3EF07614}"/>
              </a:ext>
            </a:extLst>
          </p:cNvPr>
          <p:cNvSpPr/>
          <p:nvPr/>
        </p:nvSpPr>
        <p:spPr>
          <a:xfrm>
            <a:off x="5469186" y="2113164"/>
            <a:ext cx="419482" cy="4399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11D43863-970F-45DA-AAE5-8259160D95C6}"/>
              </a:ext>
            </a:extLst>
          </p:cNvPr>
          <p:cNvSpPr/>
          <p:nvPr/>
        </p:nvSpPr>
        <p:spPr>
          <a:xfrm>
            <a:off x="5050033" y="4441887"/>
            <a:ext cx="504398" cy="45838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9BF13A60-9034-464B-A735-857814A171E8}"/>
                  </a:ext>
                </a:extLst>
              </p:cNvPr>
              <p:cNvSpPr txBox="1"/>
              <p:nvPr/>
            </p:nvSpPr>
            <p:spPr>
              <a:xfrm>
                <a:off x="5107507" y="4470079"/>
                <a:ext cx="393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9BF13A60-9034-464B-A735-857814A17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507" y="4470079"/>
                <a:ext cx="393634" cy="369332"/>
              </a:xfrm>
              <a:prstGeom prst="rect">
                <a:avLst/>
              </a:prstGeom>
              <a:blipFill>
                <a:blip r:embed="rId6"/>
                <a:stretch>
                  <a:fillRect t="-3279" r="-171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C3CAB11B-0A27-4408-949F-79D5C597574B}"/>
              </a:ext>
            </a:extLst>
          </p:cNvPr>
          <p:cNvSpPr/>
          <p:nvPr/>
        </p:nvSpPr>
        <p:spPr>
          <a:xfrm>
            <a:off x="5036890" y="3761489"/>
            <a:ext cx="154507" cy="202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7231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975" y="49325"/>
            <a:ext cx="7348024" cy="845503"/>
          </a:xfrm>
        </p:spPr>
        <p:txBody>
          <a:bodyPr>
            <a:normAutofit/>
          </a:bodyPr>
          <a:lstStyle/>
          <a:p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数理モデル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pic>
        <p:nvPicPr>
          <p:cNvPr id="18" name="図 17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CC79D2D6-1384-448C-B201-7261CC3B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" y="1572607"/>
            <a:ext cx="8090093" cy="3712786"/>
          </a:xfrm>
          <a:prstGeom prst="rect">
            <a:avLst/>
          </a:prstGeom>
        </p:spPr>
      </p:pic>
      <p:sp>
        <p:nvSpPr>
          <p:cNvPr id="19" name="楕円 18">
            <a:extLst>
              <a:ext uri="{FF2B5EF4-FFF2-40B4-BE49-F238E27FC236}">
                <a16:creationId xmlns:a16="http://schemas.microsoft.com/office/drawing/2014/main" id="{B62A6402-41F7-4FCE-92C7-E90B99290F81}"/>
              </a:ext>
            </a:extLst>
          </p:cNvPr>
          <p:cNvSpPr/>
          <p:nvPr/>
        </p:nvSpPr>
        <p:spPr>
          <a:xfrm>
            <a:off x="2172749" y="3187817"/>
            <a:ext cx="1132513" cy="107379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74A4526-92D7-48F3-B70E-DF38CED06643}"/>
              </a:ext>
            </a:extLst>
          </p:cNvPr>
          <p:cNvCxnSpPr/>
          <p:nvPr/>
        </p:nvCxnSpPr>
        <p:spPr>
          <a:xfrm flipV="1">
            <a:off x="1468073" y="4102217"/>
            <a:ext cx="796955" cy="44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5684E446-C3F1-453A-8876-19455A58B907}"/>
                  </a:ext>
                </a:extLst>
              </p:cNvPr>
              <p:cNvSpPr txBox="1"/>
              <p:nvPr/>
            </p:nvSpPr>
            <p:spPr>
              <a:xfrm>
                <a:off x="545286" y="4565420"/>
                <a:ext cx="1986698" cy="956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rgbClr val="FF0000"/>
                    </a:solidFill>
                  </a:rPr>
                  <a:t>自己運動推定</a:t>
                </a:r>
                <a:r>
                  <a:rPr kumimoji="1" lang="ja-JP" altLang="en-US" dirty="0"/>
                  <a:t>に</a:t>
                </a:r>
                <a:endParaRPr kumimoji="1" lang="en-US" altLang="ja-JP" dirty="0"/>
              </a:p>
              <a:p>
                <a:r>
                  <a:rPr kumimoji="1" lang="ja-JP" altLang="en-US" dirty="0"/>
                  <a:t>関するパラメータ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ja-JP" alt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kumimoji="1" lang="en-US" altLang="ja-JP" dirty="0">
                  <a:solidFill>
                    <a:schemeClr val="accent4"/>
                  </a:solidFill>
                </a:endParaRPr>
              </a:p>
              <a:p>
                <a:r>
                  <a:rPr kumimoji="1" lang="ja-JP" altLang="en-US" dirty="0"/>
                  <a:t>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̂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5684E446-C3F1-453A-8876-19455A58B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86" y="4565420"/>
                <a:ext cx="1986698" cy="956480"/>
              </a:xfrm>
              <a:prstGeom prst="rect">
                <a:avLst/>
              </a:prstGeom>
              <a:blipFill>
                <a:blip r:embed="rId3"/>
                <a:stretch>
                  <a:fillRect l="-2454" t="-3185" b="-63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AC7B215-14A2-414D-B484-4FA34D922BF1}"/>
              </a:ext>
            </a:extLst>
          </p:cNvPr>
          <p:cNvSpPr txBox="1"/>
          <p:nvPr/>
        </p:nvSpPr>
        <p:spPr>
          <a:xfrm>
            <a:off x="37231" y="1353986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頭部角速度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A3C49A6-0366-4083-9BA6-92EB70C177AA}"/>
              </a:ext>
            </a:extLst>
          </p:cNvPr>
          <p:cNvSpPr/>
          <p:nvPr/>
        </p:nvSpPr>
        <p:spPr>
          <a:xfrm>
            <a:off x="6266576" y="4446165"/>
            <a:ext cx="1174459" cy="503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B0FDD61-93BB-4240-A0EE-31EE64A51E60}"/>
              </a:ext>
            </a:extLst>
          </p:cNvPr>
          <p:cNvSpPr txBox="1"/>
          <p:nvPr/>
        </p:nvSpPr>
        <p:spPr>
          <a:xfrm>
            <a:off x="7254441" y="46978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推定される</a:t>
            </a:r>
            <a:endParaRPr kumimoji="1" lang="en-US" altLang="ja-JP" dirty="0"/>
          </a:p>
          <a:p>
            <a:r>
              <a:rPr kumimoji="1" lang="ja-JP" altLang="en-US" dirty="0"/>
              <a:t>眼球角速度</a:t>
            </a:r>
          </a:p>
        </p:txBody>
      </p:sp>
    </p:spTree>
    <p:extLst>
      <p:ext uri="{BB962C8B-B14F-4D97-AF65-F5344CB8AC3E}">
        <p14:creationId xmlns:p14="http://schemas.microsoft.com/office/powerpoint/2010/main" val="3528633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モデルの同定方法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E3159C1-C26E-483B-915C-4946688929F3}"/>
                  </a:ext>
                </a:extLst>
              </p:cNvPr>
              <p:cNvSpPr txBox="1"/>
              <p:nvPr/>
            </p:nvSpPr>
            <p:spPr>
              <a:xfrm>
                <a:off x="6298858" y="1626620"/>
                <a:ext cx="3168944" cy="1259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ja-JP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𝑒𝑦𝑒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𝑜𝑏𝑠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𝑒𝑦𝑒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𝑚𝑑𝑙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ja-JP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h𝑒𝑎𝑑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E3159C1-C26E-483B-915C-49466889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58" y="1626620"/>
                <a:ext cx="3168944" cy="12595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86E9AB5-377C-4460-AE04-7E4EB6253511}"/>
              </a:ext>
            </a:extLst>
          </p:cNvPr>
          <p:cNvGrpSpPr/>
          <p:nvPr/>
        </p:nvGrpSpPr>
        <p:grpSpPr>
          <a:xfrm>
            <a:off x="4982027" y="3716597"/>
            <a:ext cx="4770321" cy="3063175"/>
            <a:chOff x="1183671" y="1908458"/>
            <a:chExt cx="6006627" cy="4317915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9848898B-1B7F-4139-9EF6-7A1A835D5D95}"/>
                </a:ext>
              </a:extLst>
            </p:cNvPr>
            <p:cNvGrpSpPr/>
            <p:nvPr/>
          </p:nvGrpSpPr>
          <p:grpSpPr>
            <a:xfrm>
              <a:off x="1183671" y="1908458"/>
              <a:ext cx="6006627" cy="3987840"/>
              <a:chOff x="919511" y="2731240"/>
              <a:chExt cx="6006627" cy="3987840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3C4C1CF-6A26-43C6-9AB7-0B064F3EF371}"/>
                  </a:ext>
                </a:extLst>
              </p:cNvPr>
              <p:cNvSpPr/>
              <p:nvPr/>
            </p:nvSpPr>
            <p:spPr>
              <a:xfrm>
                <a:off x="939373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76EE037D-ABAD-48EF-BE36-3BFEA4F0C998}"/>
                  </a:ext>
                </a:extLst>
              </p:cNvPr>
              <p:cNvSpPr/>
              <p:nvPr/>
            </p:nvSpPr>
            <p:spPr>
              <a:xfrm>
                <a:off x="1487894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8AB488A-FA71-40EF-BEE2-D39C92C41505}"/>
                  </a:ext>
                </a:extLst>
              </p:cNvPr>
              <p:cNvSpPr/>
              <p:nvPr/>
            </p:nvSpPr>
            <p:spPr>
              <a:xfrm>
                <a:off x="2036053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CED71507-DB8B-4B54-B3CB-CE041ACC18F6}"/>
                  </a:ext>
                </a:extLst>
              </p:cNvPr>
              <p:cNvSpPr/>
              <p:nvPr/>
            </p:nvSpPr>
            <p:spPr>
              <a:xfrm>
                <a:off x="2577621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4D2D255E-37AE-4036-A795-2763973F4949}"/>
                  </a:ext>
                </a:extLst>
              </p:cNvPr>
              <p:cNvSpPr txBox="1"/>
              <p:nvPr/>
            </p:nvSpPr>
            <p:spPr>
              <a:xfrm>
                <a:off x="3142345" y="3270922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・・・</a:t>
                </a:r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440F1874-E260-4390-AEA8-4387AD1B92F1}"/>
                  </a:ext>
                </a:extLst>
              </p:cNvPr>
              <p:cNvSpPr/>
              <p:nvPr/>
            </p:nvSpPr>
            <p:spPr>
              <a:xfrm>
                <a:off x="3659127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592700E6-607E-4EDB-8582-FD35B5903A27}"/>
                  </a:ext>
                </a:extLst>
              </p:cNvPr>
              <p:cNvSpPr/>
              <p:nvPr/>
            </p:nvSpPr>
            <p:spPr>
              <a:xfrm>
                <a:off x="4195589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211ED0C8-EF77-4A80-8FF1-D3CD00E84FB3}"/>
                  </a:ext>
                </a:extLst>
              </p:cNvPr>
              <p:cNvSpPr/>
              <p:nvPr/>
            </p:nvSpPr>
            <p:spPr>
              <a:xfrm>
                <a:off x="4743909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C1BA0ACD-6F38-4653-AAA4-60C725473A05}"/>
                  </a:ext>
                </a:extLst>
              </p:cNvPr>
              <p:cNvSpPr/>
              <p:nvPr/>
            </p:nvSpPr>
            <p:spPr>
              <a:xfrm>
                <a:off x="5296787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FB2DF963-CF0A-4E01-A035-8493EF05DD59}"/>
                  </a:ext>
                </a:extLst>
              </p:cNvPr>
              <p:cNvSpPr/>
              <p:nvPr/>
            </p:nvSpPr>
            <p:spPr>
              <a:xfrm>
                <a:off x="5835947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33E1379-2840-46FE-AD25-7A58799B62BA}"/>
                  </a:ext>
                </a:extLst>
              </p:cNvPr>
              <p:cNvSpPr/>
              <p:nvPr/>
            </p:nvSpPr>
            <p:spPr>
              <a:xfrm>
                <a:off x="6378567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734676E4-3EB9-4A0E-888F-398C06D50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373" y="2885440"/>
                <a:ext cx="0" cy="92158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5E3D1299-3671-4D7F-8EB9-2FC9EF206F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5589" y="2885440"/>
                <a:ext cx="11109" cy="92158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5" name="矢印: 左右 54">
                <a:extLst>
                  <a:ext uri="{FF2B5EF4-FFF2-40B4-BE49-F238E27FC236}">
                    <a16:creationId xmlns:a16="http://schemas.microsoft.com/office/drawing/2014/main" id="{8609A6A4-8FFE-49EE-9FFB-D73C1250C55C}"/>
                  </a:ext>
                </a:extLst>
              </p:cNvPr>
              <p:cNvSpPr/>
              <p:nvPr/>
            </p:nvSpPr>
            <p:spPr>
              <a:xfrm>
                <a:off x="1005147" y="3119120"/>
                <a:ext cx="3144947" cy="48355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矢印: 下 55">
                <a:extLst>
                  <a:ext uri="{FF2B5EF4-FFF2-40B4-BE49-F238E27FC236}">
                    <a16:creationId xmlns:a16="http://schemas.microsoft.com/office/drawing/2014/main" id="{C7CFC78E-5876-40D5-B79F-F35BC1CBFC36}"/>
                  </a:ext>
                </a:extLst>
              </p:cNvPr>
              <p:cNvSpPr/>
              <p:nvPr/>
            </p:nvSpPr>
            <p:spPr>
              <a:xfrm>
                <a:off x="1022062" y="3798947"/>
                <a:ext cx="382193" cy="47030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6A05303F-8390-4F44-A996-1B3199F6231C}"/>
                  </a:ext>
                </a:extLst>
              </p:cNvPr>
              <p:cNvSpPr txBox="1"/>
              <p:nvPr/>
            </p:nvSpPr>
            <p:spPr>
              <a:xfrm>
                <a:off x="1444246" y="3834889"/>
                <a:ext cx="1159292" cy="260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次の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秒に</a:t>
                </a:r>
              </a:p>
            </p:txBody>
          </p:sp>
          <p:sp>
            <p:nvSpPr>
              <p:cNvPr id="58" name="矢印: 下カーブ 57">
                <a:extLst>
                  <a:ext uri="{FF2B5EF4-FFF2-40B4-BE49-F238E27FC236}">
                    <a16:creationId xmlns:a16="http://schemas.microsoft.com/office/drawing/2014/main" id="{990B23AE-6E87-46AE-803D-910A337EF41F}"/>
                  </a:ext>
                </a:extLst>
              </p:cNvPr>
              <p:cNvSpPr/>
              <p:nvPr/>
            </p:nvSpPr>
            <p:spPr>
              <a:xfrm>
                <a:off x="1248690" y="4374462"/>
                <a:ext cx="547573" cy="222417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DE87F56A-B2B5-4E13-8BF0-964AACD94221}"/>
                  </a:ext>
                </a:extLst>
              </p:cNvPr>
              <p:cNvSpPr/>
              <p:nvPr/>
            </p:nvSpPr>
            <p:spPr>
              <a:xfrm>
                <a:off x="919511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03BC99F4-D16E-4303-BEEF-3B1DA1BC9918}"/>
                  </a:ext>
                </a:extLst>
              </p:cNvPr>
              <p:cNvSpPr/>
              <p:nvPr/>
            </p:nvSpPr>
            <p:spPr>
              <a:xfrm>
                <a:off x="1468032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13B79F8D-128F-49AD-9697-D12502656D1B}"/>
                  </a:ext>
                </a:extLst>
              </p:cNvPr>
              <p:cNvSpPr/>
              <p:nvPr/>
            </p:nvSpPr>
            <p:spPr>
              <a:xfrm>
                <a:off x="2016191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6FB20D40-4BED-491A-87C3-F16BD5497611}"/>
                  </a:ext>
                </a:extLst>
              </p:cNvPr>
              <p:cNvSpPr/>
              <p:nvPr/>
            </p:nvSpPr>
            <p:spPr>
              <a:xfrm>
                <a:off x="2557759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39A402D6-2DB0-4B68-9BED-4B61804D806A}"/>
                  </a:ext>
                </a:extLst>
              </p:cNvPr>
              <p:cNvSpPr txBox="1"/>
              <p:nvPr/>
            </p:nvSpPr>
            <p:spPr>
              <a:xfrm>
                <a:off x="3122483" y="4787121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・・・</a:t>
                </a:r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F0413056-CBF9-4DA8-9462-21CEFE125314}"/>
                  </a:ext>
                </a:extLst>
              </p:cNvPr>
              <p:cNvSpPr/>
              <p:nvPr/>
            </p:nvSpPr>
            <p:spPr>
              <a:xfrm>
                <a:off x="3639265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E2FEDD2B-8AC9-4A4C-B95B-CCB5419E0BC7}"/>
                  </a:ext>
                </a:extLst>
              </p:cNvPr>
              <p:cNvSpPr/>
              <p:nvPr/>
            </p:nvSpPr>
            <p:spPr>
              <a:xfrm>
                <a:off x="4175727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1CAAA108-1084-4C87-AAF0-B671A98F75F4}"/>
                  </a:ext>
                </a:extLst>
              </p:cNvPr>
              <p:cNvSpPr/>
              <p:nvPr/>
            </p:nvSpPr>
            <p:spPr>
              <a:xfrm>
                <a:off x="4724047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FFDECFBF-1E73-4131-91D4-C09EDE0EB699}"/>
                  </a:ext>
                </a:extLst>
              </p:cNvPr>
              <p:cNvSpPr/>
              <p:nvPr/>
            </p:nvSpPr>
            <p:spPr>
              <a:xfrm>
                <a:off x="5276925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DDA6FB5-1C90-42BB-ABA4-7A0DD7E95F63}"/>
                  </a:ext>
                </a:extLst>
              </p:cNvPr>
              <p:cNvSpPr/>
              <p:nvPr/>
            </p:nvSpPr>
            <p:spPr>
              <a:xfrm>
                <a:off x="5816085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FF126B27-A815-4328-B777-DB67EBF54EB5}"/>
                  </a:ext>
                </a:extLst>
              </p:cNvPr>
              <p:cNvSpPr/>
              <p:nvPr/>
            </p:nvSpPr>
            <p:spPr>
              <a:xfrm>
                <a:off x="6358705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64CC55B1-2D9D-4EA1-93AC-546B61AFB8D8}"/>
                  </a:ext>
                </a:extLst>
              </p:cNvPr>
              <p:cNvCxnSpPr/>
              <p:nvPr/>
            </p:nvCxnSpPr>
            <p:spPr>
              <a:xfrm>
                <a:off x="1451873" y="4522218"/>
                <a:ext cx="0" cy="79263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A6D67008-F97D-4034-8062-FA3FEEEB94D8}"/>
                  </a:ext>
                </a:extLst>
              </p:cNvPr>
              <p:cNvCxnSpPr/>
              <p:nvPr/>
            </p:nvCxnSpPr>
            <p:spPr>
              <a:xfrm>
                <a:off x="4723298" y="4522218"/>
                <a:ext cx="0" cy="79263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2" name="矢印: 左右 71">
                <a:extLst>
                  <a:ext uri="{FF2B5EF4-FFF2-40B4-BE49-F238E27FC236}">
                    <a16:creationId xmlns:a16="http://schemas.microsoft.com/office/drawing/2014/main" id="{6CC7EA7C-71C6-40D9-8343-A5B36844DA2D}"/>
                  </a:ext>
                </a:extLst>
              </p:cNvPr>
              <p:cNvSpPr/>
              <p:nvPr/>
            </p:nvSpPr>
            <p:spPr>
              <a:xfrm>
                <a:off x="1532856" y="4665650"/>
                <a:ext cx="3144947" cy="48355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矢印: 下 72">
                <a:extLst>
                  <a:ext uri="{FF2B5EF4-FFF2-40B4-BE49-F238E27FC236}">
                    <a16:creationId xmlns:a16="http://schemas.microsoft.com/office/drawing/2014/main" id="{215B688B-CC54-47EB-8F05-1831E7B46969}"/>
                  </a:ext>
                </a:extLst>
              </p:cNvPr>
              <p:cNvSpPr/>
              <p:nvPr/>
            </p:nvSpPr>
            <p:spPr>
              <a:xfrm>
                <a:off x="969170" y="5317765"/>
                <a:ext cx="382193" cy="47030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4" name="矢印: 下カーブ 73">
                <a:extLst>
                  <a:ext uri="{FF2B5EF4-FFF2-40B4-BE49-F238E27FC236}">
                    <a16:creationId xmlns:a16="http://schemas.microsoft.com/office/drawing/2014/main" id="{92BCDCC5-8210-4828-B9D1-95B3DAE1C636}"/>
                  </a:ext>
                </a:extLst>
              </p:cNvPr>
              <p:cNvSpPr/>
              <p:nvPr/>
            </p:nvSpPr>
            <p:spPr>
              <a:xfrm>
                <a:off x="1796263" y="5752450"/>
                <a:ext cx="547573" cy="222417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EBD5F690-51E0-44F4-B3B1-0C179A32F627}"/>
                  </a:ext>
                </a:extLst>
              </p:cNvPr>
              <p:cNvSpPr txBox="1"/>
              <p:nvPr/>
            </p:nvSpPr>
            <p:spPr>
              <a:xfrm>
                <a:off x="1478234" y="5329214"/>
                <a:ext cx="1159292" cy="260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次の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秒に</a:t>
                </a:r>
              </a:p>
            </p:txBody>
          </p:sp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6FEB5D03-2069-4145-8F5A-2A1DE522A086}"/>
                  </a:ext>
                </a:extLst>
              </p:cNvPr>
              <p:cNvSpPr/>
              <p:nvPr/>
            </p:nvSpPr>
            <p:spPr>
              <a:xfrm>
                <a:off x="919511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B19DC695-57AF-4AAE-B831-96464133C49B}"/>
                  </a:ext>
                </a:extLst>
              </p:cNvPr>
              <p:cNvSpPr/>
              <p:nvPr/>
            </p:nvSpPr>
            <p:spPr>
              <a:xfrm>
                <a:off x="1468032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0C8B851E-85F5-44F6-93E9-125110C05823}"/>
                  </a:ext>
                </a:extLst>
              </p:cNvPr>
              <p:cNvSpPr/>
              <p:nvPr/>
            </p:nvSpPr>
            <p:spPr>
              <a:xfrm>
                <a:off x="2016191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86AF29D7-AC9C-4D55-A642-91BFC417C895}"/>
                  </a:ext>
                </a:extLst>
              </p:cNvPr>
              <p:cNvSpPr/>
              <p:nvPr/>
            </p:nvSpPr>
            <p:spPr>
              <a:xfrm>
                <a:off x="2557759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95EFF27A-488A-4905-A515-B5AC36DDC954}"/>
                  </a:ext>
                </a:extLst>
              </p:cNvPr>
              <p:cNvSpPr txBox="1"/>
              <p:nvPr/>
            </p:nvSpPr>
            <p:spPr>
              <a:xfrm>
                <a:off x="3122483" y="6182979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・・・</a:t>
                </a: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C71DA119-88FE-4B24-8ABC-E7ED0CE0F4BC}"/>
                  </a:ext>
                </a:extLst>
              </p:cNvPr>
              <p:cNvSpPr/>
              <p:nvPr/>
            </p:nvSpPr>
            <p:spPr>
              <a:xfrm>
                <a:off x="3639265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F496921-BB46-47A3-ABBA-4EA38BFFDF55}"/>
                  </a:ext>
                </a:extLst>
              </p:cNvPr>
              <p:cNvSpPr/>
              <p:nvPr/>
            </p:nvSpPr>
            <p:spPr>
              <a:xfrm>
                <a:off x="4175727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9A1E15D9-3395-42E6-AE95-C2C354FAB5A9}"/>
                  </a:ext>
                </a:extLst>
              </p:cNvPr>
              <p:cNvSpPr/>
              <p:nvPr/>
            </p:nvSpPr>
            <p:spPr>
              <a:xfrm>
                <a:off x="4724047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E84C9D45-8C91-4EC1-AF6C-484F60817A6E}"/>
                  </a:ext>
                </a:extLst>
              </p:cNvPr>
              <p:cNvSpPr/>
              <p:nvPr/>
            </p:nvSpPr>
            <p:spPr>
              <a:xfrm>
                <a:off x="5276925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2EBE11DC-4063-4247-8F40-0A2AE6AE3301}"/>
                  </a:ext>
                </a:extLst>
              </p:cNvPr>
              <p:cNvSpPr/>
              <p:nvPr/>
            </p:nvSpPr>
            <p:spPr>
              <a:xfrm>
                <a:off x="5816085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1A4129C2-A0F6-40B7-91EF-18A7697CE9B9}"/>
                  </a:ext>
                </a:extLst>
              </p:cNvPr>
              <p:cNvSpPr/>
              <p:nvPr/>
            </p:nvSpPr>
            <p:spPr>
              <a:xfrm>
                <a:off x="6358705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901AE878-5E9F-452C-9324-3F796DEB7008}"/>
                  </a:ext>
                </a:extLst>
              </p:cNvPr>
              <p:cNvCxnSpPr/>
              <p:nvPr/>
            </p:nvCxnSpPr>
            <p:spPr>
              <a:xfrm>
                <a:off x="2015603" y="5926444"/>
                <a:ext cx="0" cy="79263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EE6F4B29-F52B-40DD-912B-6256EC89D723}"/>
                  </a:ext>
                </a:extLst>
              </p:cNvPr>
              <p:cNvCxnSpPr/>
              <p:nvPr/>
            </p:nvCxnSpPr>
            <p:spPr>
              <a:xfrm>
                <a:off x="5271585" y="5874897"/>
                <a:ext cx="0" cy="79263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9" name="矢印: 左右 88">
                <a:extLst>
                  <a:ext uri="{FF2B5EF4-FFF2-40B4-BE49-F238E27FC236}">
                    <a16:creationId xmlns:a16="http://schemas.microsoft.com/office/drawing/2014/main" id="{F7CE47B7-1C37-4E2C-967C-477CB78C0935}"/>
                  </a:ext>
                </a:extLst>
              </p:cNvPr>
              <p:cNvSpPr/>
              <p:nvPr/>
            </p:nvSpPr>
            <p:spPr>
              <a:xfrm>
                <a:off x="2070049" y="6054136"/>
                <a:ext cx="3144947" cy="48355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6AAF50A-F509-4B8A-A395-158B094E61F0}"/>
                  </a:ext>
                </a:extLst>
              </p:cNvPr>
              <p:cNvSpPr txBox="1"/>
              <p:nvPr/>
            </p:nvSpPr>
            <p:spPr>
              <a:xfrm>
                <a:off x="4862686" y="3666121"/>
                <a:ext cx="1415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時系列データ</a:t>
                </a:r>
              </a:p>
            </p:txBody>
          </p:sp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1B2D8A06-0189-41A2-B4F6-B0FFE77D95AF}"/>
                  </a:ext>
                </a:extLst>
              </p:cNvPr>
              <p:cNvSpPr txBox="1"/>
              <p:nvPr/>
            </p:nvSpPr>
            <p:spPr>
              <a:xfrm>
                <a:off x="5039710" y="5198652"/>
                <a:ext cx="1415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時系列データ</a:t>
                </a:r>
              </a:p>
            </p:txBody>
          </p:sp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5F485811-1B0A-4DE4-B33E-11EB6DBB7CC2}"/>
                  </a:ext>
                </a:extLst>
              </p:cNvPr>
              <p:cNvSpPr txBox="1"/>
              <p:nvPr/>
            </p:nvSpPr>
            <p:spPr>
              <a:xfrm>
                <a:off x="1601952" y="2731240"/>
                <a:ext cx="1712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解析時間窓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</a:t>
                </a:r>
              </a:p>
            </p:txBody>
          </p: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F1DD4E2-C53E-488C-95AA-4742CB761908}"/>
                  </a:ext>
                </a:extLst>
              </p:cNvPr>
              <p:cNvSpPr txBox="1"/>
              <p:nvPr/>
            </p:nvSpPr>
            <p:spPr>
              <a:xfrm>
                <a:off x="2231728" y="4287052"/>
                <a:ext cx="1712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解析時間窓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4B03C9E9-5E98-4F95-837A-15F3AD77C01E}"/>
                  </a:ext>
                </a:extLst>
              </p:cNvPr>
              <p:cNvSpPr txBox="1"/>
              <p:nvPr/>
            </p:nvSpPr>
            <p:spPr>
              <a:xfrm>
                <a:off x="2749791" y="5672514"/>
                <a:ext cx="1712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解析時間窓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</a:t>
                </a:r>
              </a:p>
            </p:txBody>
          </p:sp>
        </p:grp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19923832-6AE9-45C1-B2C6-6117EAF44148}"/>
                </a:ext>
              </a:extLst>
            </p:cNvPr>
            <p:cNvSpPr txBox="1"/>
            <p:nvPr/>
          </p:nvSpPr>
          <p:spPr>
            <a:xfrm>
              <a:off x="5392221" y="5857041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時系列データ</a:t>
              </a:r>
            </a:p>
          </p:txBody>
        </p:sp>
      </p:grp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26CE1427-7637-496E-9B3E-A6B3AB83FA28}"/>
              </a:ext>
            </a:extLst>
          </p:cNvPr>
          <p:cNvSpPr txBox="1"/>
          <p:nvPr/>
        </p:nvSpPr>
        <p:spPr>
          <a:xfrm>
            <a:off x="153846" y="988452"/>
            <a:ext cx="586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●ノイズ処理</a:t>
            </a:r>
            <a:endParaRPr kumimoji="1" lang="en-US" altLang="ja-JP" dirty="0"/>
          </a:p>
          <a:p>
            <a:r>
              <a:rPr kumimoji="1" lang="ja-JP" altLang="en-US" dirty="0"/>
              <a:t>　　・</a:t>
            </a:r>
            <a:r>
              <a:rPr kumimoji="1" lang="en-US" altLang="ja-JP" dirty="0"/>
              <a:t>5Hz</a:t>
            </a:r>
            <a:r>
              <a:rPr kumimoji="1" lang="ja-JP" altLang="en-US" dirty="0"/>
              <a:t>のローパスカット</a:t>
            </a:r>
            <a:endParaRPr kumimoji="1" lang="en-US" altLang="ja-JP" dirty="0"/>
          </a:p>
          <a:p>
            <a:r>
              <a:rPr kumimoji="1" lang="ja-JP" altLang="en-US" dirty="0"/>
              <a:t>　　・頭部角速度に対して，眼球角速度が</a:t>
            </a:r>
            <a:r>
              <a:rPr kumimoji="1" lang="en-US" altLang="ja-JP" dirty="0"/>
              <a:t>2</a:t>
            </a:r>
            <a:r>
              <a:rPr kumimoji="1" lang="ja-JP" altLang="en-US" dirty="0"/>
              <a:t>倍の大きさを削除</a:t>
            </a:r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915E8F82-9A9F-433D-9735-C6905125A2F6}"/>
                  </a:ext>
                </a:extLst>
              </p:cNvPr>
              <p:cNvSpPr txBox="1"/>
              <p:nvPr/>
            </p:nvSpPr>
            <p:spPr>
              <a:xfrm>
                <a:off x="147898" y="1912291"/>
                <a:ext cx="584967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●同定</a:t>
                </a:r>
                <a:endParaRPr kumimoji="1" lang="en-US" altLang="ja-JP" dirty="0"/>
              </a:p>
              <a:p>
                <a:r>
                  <a:rPr kumimoji="1" lang="ja-JP" altLang="en-US" dirty="0"/>
                  <a:t>　　・データに対して，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秒間のタイムウィンドウを</a:t>
                </a:r>
                <a:r>
                  <a:rPr kumimoji="1" lang="en-US" altLang="ja-JP" dirty="0"/>
                  <a:t>1</a:t>
                </a:r>
                <a:r>
                  <a:rPr kumimoji="1" lang="ja-JP" altLang="en-US" dirty="0"/>
                  <a:t>サンプルずらす</a:t>
                </a:r>
                <a:endParaRPr kumimoji="1" lang="en-US" altLang="ja-JP" dirty="0"/>
              </a:p>
              <a:p>
                <a:r>
                  <a:rPr kumimoji="1" lang="ja-JP" altLang="en-US" dirty="0"/>
                  <a:t>　　・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秒間でモデル化誤差が一番小さくなる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ja-JP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dirty="0"/>
                  <a:t>を同定</a:t>
                </a:r>
                <a:endParaRPr kumimoji="1" lang="en-US" altLang="ja-JP" dirty="0"/>
              </a:p>
              <a:p>
                <a:r>
                  <a:rPr kumimoji="1" lang="ja-JP" altLang="en-US" dirty="0"/>
                  <a:t>　　　＝＞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≦</m:t>
                    </m:r>
                    <m:r>
                      <m:rPr>
                        <m:sty m:val="p"/>
                      </m:rPr>
                      <a:rPr kumimoji="1" lang="en-US" altLang="ja-JP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ja-JP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≦1.9</m:t>
                    </m:r>
                  </m:oMath>
                </a14:m>
                <a:r>
                  <a:rPr kumimoji="1" lang="ja-JP" altLang="en-US" dirty="0"/>
                  <a:t>　　</a:t>
                </a:r>
              </a:p>
            </p:txBody>
          </p:sp>
        </mc:Choice>
        <mc:Fallback xmlns="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915E8F82-9A9F-433D-9735-C6905125A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8" y="1912291"/>
                <a:ext cx="5849678" cy="1200329"/>
              </a:xfrm>
              <a:prstGeom prst="rect">
                <a:avLst/>
              </a:prstGeom>
              <a:blipFill>
                <a:blip r:embed="rId3"/>
                <a:stretch>
                  <a:fillRect l="-833" t="-2538" r="-208" b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47923CB-E629-4090-862B-55E74FE12E20}"/>
              </a:ext>
            </a:extLst>
          </p:cNvPr>
          <p:cNvGrpSpPr/>
          <p:nvPr/>
        </p:nvGrpSpPr>
        <p:grpSpPr>
          <a:xfrm>
            <a:off x="95391" y="3147710"/>
            <a:ext cx="4760258" cy="1110250"/>
            <a:chOff x="5145742" y="4165420"/>
            <a:chExt cx="4760258" cy="1324346"/>
          </a:xfrm>
        </p:grpSpPr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E66C22B4-1776-44F0-9DCB-3ABD367CD7EB}"/>
                </a:ext>
              </a:extLst>
            </p:cNvPr>
            <p:cNvSpPr/>
            <p:nvPr/>
          </p:nvSpPr>
          <p:spPr>
            <a:xfrm>
              <a:off x="5283250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/>
                <a:t>0</a:t>
              </a:r>
              <a:endParaRPr kumimoji="1" lang="ja-JP" altLang="en-US" sz="1000" dirty="0"/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39459995-E180-4278-A759-4FC3CAA06056}"/>
                </a:ext>
              </a:extLst>
            </p:cNvPr>
            <p:cNvSpPr/>
            <p:nvPr/>
          </p:nvSpPr>
          <p:spPr>
            <a:xfrm>
              <a:off x="5730588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0.1</a:t>
              </a:r>
              <a:endParaRPr kumimoji="1" lang="ja-JP" altLang="en-US" sz="900" dirty="0"/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A79C1E75-053B-4188-A41A-734C1CF7DA25}"/>
                </a:ext>
              </a:extLst>
            </p:cNvPr>
            <p:cNvSpPr/>
            <p:nvPr/>
          </p:nvSpPr>
          <p:spPr>
            <a:xfrm>
              <a:off x="6177927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0.2</a:t>
              </a:r>
              <a:endParaRPr kumimoji="1" lang="ja-JP" altLang="en-US" sz="900" dirty="0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1D90B1CB-703E-42B7-B504-A3661279ADAB}"/>
                </a:ext>
              </a:extLst>
            </p:cNvPr>
            <p:cNvSpPr/>
            <p:nvPr/>
          </p:nvSpPr>
          <p:spPr>
            <a:xfrm>
              <a:off x="8429716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1.8</a:t>
              </a:r>
              <a:endParaRPr kumimoji="1" lang="ja-JP" altLang="en-US" sz="900" dirty="0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A8ECEA95-CE44-4352-9FC9-AFED7439D191}"/>
                </a:ext>
              </a:extLst>
            </p:cNvPr>
            <p:cNvSpPr/>
            <p:nvPr/>
          </p:nvSpPr>
          <p:spPr>
            <a:xfrm>
              <a:off x="7976840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1.7</a:t>
              </a:r>
              <a:endParaRPr kumimoji="1" lang="ja-JP" altLang="en-US" sz="900" dirty="0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63E927F7-78E8-4BDD-B724-A7087AA6BEDE}"/>
                </a:ext>
              </a:extLst>
            </p:cNvPr>
            <p:cNvSpPr/>
            <p:nvPr/>
          </p:nvSpPr>
          <p:spPr>
            <a:xfrm>
              <a:off x="9324393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2</a:t>
              </a:r>
              <a:endParaRPr kumimoji="1" lang="ja-JP" altLang="en-US" sz="900" dirty="0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7DEA0C68-9998-4839-8374-C33548843DA8}"/>
                </a:ext>
              </a:extLst>
            </p:cNvPr>
            <p:cNvSpPr/>
            <p:nvPr/>
          </p:nvSpPr>
          <p:spPr>
            <a:xfrm>
              <a:off x="7077095" y="4410284"/>
              <a:ext cx="882175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900" dirty="0"/>
                <a:t>・・・・</a:t>
              </a:r>
            </a:p>
          </p:txBody>
        </p:sp>
        <p:sp>
          <p:nvSpPr>
            <p:cNvPr id="114" name="乗算記号 113">
              <a:extLst>
                <a:ext uri="{FF2B5EF4-FFF2-40B4-BE49-F238E27FC236}">
                  <a16:creationId xmlns:a16="http://schemas.microsoft.com/office/drawing/2014/main" id="{74B4B822-2F7C-45DE-96D8-FAEF7A57B660}"/>
                </a:ext>
              </a:extLst>
            </p:cNvPr>
            <p:cNvSpPr/>
            <p:nvPr/>
          </p:nvSpPr>
          <p:spPr>
            <a:xfrm>
              <a:off x="5145742" y="4165420"/>
              <a:ext cx="722354" cy="1204817"/>
            </a:xfrm>
            <a:prstGeom prst="mathMultiply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D2640D7A-6401-4201-A17E-0AD9917AE73C}"/>
                </a:ext>
              </a:extLst>
            </p:cNvPr>
            <p:cNvSpPr/>
            <p:nvPr/>
          </p:nvSpPr>
          <p:spPr>
            <a:xfrm>
              <a:off x="6625265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0.3</a:t>
              </a:r>
              <a:endParaRPr kumimoji="1" lang="ja-JP" altLang="en-US" sz="900" dirty="0"/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BA099AD4-A3F9-49ED-9F30-617ED483B2A1}"/>
                </a:ext>
              </a:extLst>
            </p:cNvPr>
            <p:cNvSpPr/>
            <p:nvPr/>
          </p:nvSpPr>
          <p:spPr>
            <a:xfrm>
              <a:off x="8877055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1.9</a:t>
              </a:r>
              <a:endParaRPr kumimoji="1" lang="ja-JP" altLang="en-US" sz="900" dirty="0"/>
            </a:p>
          </p:txBody>
        </p:sp>
        <p:sp>
          <p:nvSpPr>
            <p:cNvPr id="117" name="乗算記号 116">
              <a:extLst>
                <a:ext uri="{FF2B5EF4-FFF2-40B4-BE49-F238E27FC236}">
                  <a16:creationId xmlns:a16="http://schemas.microsoft.com/office/drawing/2014/main" id="{1B036845-BA7C-4859-9790-E320F1C6329A}"/>
                </a:ext>
              </a:extLst>
            </p:cNvPr>
            <p:cNvSpPr/>
            <p:nvPr/>
          </p:nvSpPr>
          <p:spPr>
            <a:xfrm>
              <a:off x="9183646" y="4165420"/>
              <a:ext cx="722354" cy="1204817"/>
            </a:xfrm>
            <a:prstGeom prst="mathMultiply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118" name="直線コネクタ 117">
              <a:extLst>
                <a:ext uri="{FF2B5EF4-FFF2-40B4-BE49-F238E27FC236}">
                  <a16:creationId xmlns:a16="http://schemas.microsoft.com/office/drawing/2014/main" id="{E8AED602-8D40-49F3-9C87-E791ED439AB5}"/>
                </a:ext>
              </a:extLst>
            </p:cNvPr>
            <p:cNvCxnSpPr>
              <a:cxnSpLocks/>
            </p:cNvCxnSpPr>
            <p:nvPr/>
          </p:nvCxnSpPr>
          <p:spPr>
            <a:xfrm>
              <a:off x="5730588" y="4356459"/>
              <a:ext cx="0" cy="113330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EA48AF94-E930-4130-8DD2-EBF1CC0F1E2D}"/>
                </a:ext>
              </a:extLst>
            </p:cNvPr>
            <p:cNvCxnSpPr>
              <a:cxnSpLocks/>
            </p:cNvCxnSpPr>
            <p:nvPr/>
          </p:nvCxnSpPr>
          <p:spPr>
            <a:xfrm>
              <a:off x="9324393" y="4347976"/>
              <a:ext cx="0" cy="113330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BD22C6F8-6C19-4821-9098-B91150E161EA}"/>
                </a:ext>
              </a:extLst>
            </p:cNvPr>
            <p:cNvCxnSpPr/>
            <p:nvPr/>
          </p:nvCxnSpPr>
          <p:spPr>
            <a:xfrm>
              <a:off x="5954257" y="5289176"/>
              <a:ext cx="314646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64AAF084-2E77-403F-ABD3-23D59C696E47}"/>
                </a:ext>
              </a:extLst>
            </p:cNvPr>
            <p:cNvSpPr txBox="1"/>
            <p:nvPr/>
          </p:nvSpPr>
          <p:spPr>
            <a:xfrm>
              <a:off x="5371380" y="4652412"/>
              <a:ext cx="2568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/>
                <a:t>0</a:t>
              </a:r>
              <a:endParaRPr kumimoji="1" lang="ja-JP" altLang="en-US" sz="900" dirty="0"/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3C3287AC-5197-4CC1-85CA-6751578D8660}"/>
                </a:ext>
              </a:extLst>
            </p:cNvPr>
            <p:cNvSpPr txBox="1"/>
            <p:nvPr/>
          </p:nvSpPr>
          <p:spPr>
            <a:xfrm>
              <a:off x="9363555" y="4648228"/>
              <a:ext cx="36901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/>
                <a:t>2.0</a:t>
              </a:r>
              <a:endParaRPr kumimoji="1" lang="ja-JP" altLang="en-US" sz="900" dirty="0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4B0BE97F-3F67-4953-ADA4-46DAA452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95077"/>
            <a:ext cx="4912455" cy="25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8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VOR</a:t>
            </a:r>
            <a:r>
              <a:rPr lang="ja-JP" altLang="en-US" sz="4000" b="1" dirty="0"/>
              <a:t>ゲイン計算</a:t>
            </a:r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方法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E3159C1-C26E-483B-915C-4946688929F3}"/>
                  </a:ext>
                </a:extLst>
              </p:cNvPr>
              <p:cNvSpPr txBox="1"/>
              <p:nvPr/>
            </p:nvSpPr>
            <p:spPr>
              <a:xfrm>
                <a:off x="553567" y="2737400"/>
                <a:ext cx="3469219" cy="691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1">
                          <a:latin typeface="Cambria Math" panose="02040503050406030204" pitchFamily="18" charset="0"/>
                        </a:rPr>
                        <m:t>VOR</m:t>
                      </m:r>
                      <m:r>
                        <a:rPr kumimoji="1" lang="ja-JP" altLang="en-US" i="1">
                          <a:latin typeface="Cambria Math" panose="02040503050406030204" pitchFamily="18" charset="0"/>
                        </a:rPr>
                        <m:t>ゲイン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眼球角速度</m:t>
                          </m:r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ピーク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頭部</m:t>
                          </m:r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角速度</m:t>
                          </m:r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ピーク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E3159C1-C26E-483B-915C-49466889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67" y="2737400"/>
                <a:ext cx="3469219" cy="691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26CE1427-7637-496E-9B3E-A6B3AB83FA28}"/>
              </a:ext>
            </a:extLst>
          </p:cNvPr>
          <p:cNvSpPr txBox="1"/>
          <p:nvPr/>
        </p:nvSpPr>
        <p:spPr>
          <a:xfrm>
            <a:off x="153846" y="988452"/>
            <a:ext cx="586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●ノイズ処理</a:t>
            </a:r>
            <a:endParaRPr kumimoji="1" lang="en-US" altLang="ja-JP" dirty="0"/>
          </a:p>
          <a:p>
            <a:r>
              <a:rPr kumimoji="1" lang="ja-JP" altLang="en-US" dirty="0"/>
              <a:t>　　・</a:t>
            </a:r>
            <a:r>
              <a:rPr kumimoji="1" lang="en-US" altLang="ja-JP" dirty="0"/>
              <a:t>2Hz</a:t>
            </a:r>
            <a:r>
              <a:rPr kumimoji="1" lang="ja-JP" altLang="en-US" dirty="0"/>
              <a:t>のローパスカット</a:t>
            </a:r>
            <a:endParaRPr kumimoji="1" lang="en-US" altLang="ja-JP" dirty="0"/>
          </a:p>
          <a:p>
            <a:r>
              <a:rPr kumimoji="1" lang="ja-JP" altLang="en-US" dirty="0"/>
              <a:t>　　・頭部角速度に対して，眼球角速度が</a:t>
            </a:r>
            <a:r>
              <a:rPr kumimoji="1" lang="en-US" altLang="ja-JP" dirty="0"/>
              <a:t>2</a:t>
            </a:r>
            <a:r>
              <a:rPr kumimoji="1" lang="ja-JP" altLang="en-US" dirty="0"/>
              <a:t>倍の大きさを削除</a:t>
            </a:r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915E8F82-9A9F-433D-9735-C6905125A2F6}"/>
                  </a:ext>
                </a:extLst>
              </p:cNvPr>
              <p:cNvSpPr txBox="1"/>
              <p:nvPr/>
            </p:nvSpPr>
            <p:spPr>
              <a:xfrm>
                <a:off x="147898" y="1912291"/>
                <a:ext cx="510934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●計算</a:t>
                </a:r>
                <a:endParaRPr kumimoji="1" lang="en-US" altLang="ja-JP" dirty="0"/>
              </a:p>
              <a:p>
                <a:r>
                  <a:rPr kumimoji="1" lang="ja-JP" altLang="en-US" dirty="0"/>
                  <a:t>　　・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秒間でモデル化誤差が一番小さくなる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ja-JP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dirty="0"/>
                  <a:t>を同定</a:t>
                </a:r>
                <a:endParaRPr kumimoji="1" lang="en-US" altLang="ja-JP" dirty="0"/>
              </a:p>
              <a:p>
                <a:r>
                  <a:rPr kumimoji="1" lang="ja-JP" altLang="en-US" dirty="0"/>
                  <a:t>　　　＝＞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0.4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≦</m:t>
                    </m:r>
                    <m:r>
                      <m:rPr>
                        <m:sty m:val="p"/>
                      </m:rPr>
                      <a:rPr kumimoji="1" lang="en-US" altLang="ja-JP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ja-JP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≦2.0</m:t>
                    </m:r>
                  </m:oMath>
                </a14:m>
                <a:r>
                  <a:rPr kumimoji="1" lang="ja-JP" altLang="en-US" dirty="0"/>
                  <a:t>　　</a:t>
                </a:r>
              </a:p>
            </p:txBody>
          </p:sp>
        </mc:Choice>
        <mc:Fallback xmlns="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915E8F82-9A9F-433D-9735-C6905125A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8" y="1912291"/>
                <a:ext cx="5109347" cy="923330"/>
              </a:xfrm>
              <a:prstGeom prst="rect">
                <a:avLst/>
              </a:prstGeom>
              <a:blipFill>
                <a:blip r:embed="rId3"/>
                <a:stretch>
                  <a:fillRect l="-955" t="-3311" r="-477" b="-99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BB26D331-FF93-4E24-8CB6-47C115AF2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" y="3379675"/>
            <a:ext cx="4672668" cy="3113197"/>
          </a:xfrm>
          <a:prstGeom prst="rect">
            <a:avLst/>
          </a:prstGeom>
        </p:spPr>
      </p:pic>
      <p:pic>
        <p:nvPicPr>
          <p:cNvPr id="7" name="図 6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E25EEC69-9277-42A8-9E5E-64DA8CAEB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90" y="3351571"/>
            <a:ext cx="5220110" cy="31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969A5E06-9B42-4865-BD7C-5E4BB64831DD}"/>
              </a:ext>
            </a:extLst>
          </p:cNvPr>
          <p:cNvSpPr/>
          <p:nvPr/>
        </p:nvSpPr>
        <p:spPr>
          <a:xfrm>
            <a:off x="4766847" y="1072596"/>
            <a:ext cx="5117312" cy="48397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8D9F22F-3350-4C12-BE1B-4DC2A9CD4FBE}"/>
              </a:ext>
            </a:extLst>
          </p:cNvPr>
          <p:cNvSpPr/>
          <p:nvPr/>
        </p:nvSpPr>
        <p:spPr>
          <a:xfrm>
            <a:off x="21842" y="1072596"/>
            <a:ext cx="4691613" cy="30730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先行研究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4CB93B-F00F-4E91-8D61-83DB526F9398}"/>
              </a:ext>
            </a:extLst>
          </p:cNvPr>
          <p:cNvSpPr txBox="1"/>
          <p:nvPr/>
        </p:nvSpPr>
        <p:spPr>
          <a:xfrm>
            <a:off x="21843" y="1104087"/>
            <a:ext cx="4697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/>
              <a:t>前庭動眼反射</a:t>
            </a:r>
            <a:r>
              <a:rPr kumimoji="1" lang="en-US" altLang="ja-JP" sz="2000" b="1" u="sng" dirty="0"/>
              <a:t>(</a:t>
            </a:r>
            <a:r>
              <a:rPr kumimoji="1" lang="en-US" altLang="ja-JP" sz="2000" b="1" u="sng" dirty="0" err="1"/>
              <a:t>Vestibulo</a:t>
            </a:r>
            <a:r>
              <a:rPr kumimoji="1" lang="en-US" altLang="ja-JP" sz="2000" b="1" u="sng" dirty="0"/>
              <a:t> Ocular Reflex</a:t>
            </a:r>
            <a:r>
              <a:rPr kumimoji="1" lang="ja-JP" altLang="en-US" sz="2000" b="1" u="sng" dirty="0" err="1"/>
              <a:t>、</a:t>
            </a:r>
            <a:r>
              <a:rPr kumimoji="1" lang="ja-JP" altLang="en-US" sz="2000" b="1" u="sng" dirty="0"/>
              <a:t>以下</a:t>
            </a:r>
            <a:r>
              <a:rPr kumimoji="1" lang="en-US" altLang="ja-JP" sz="2000" b="1" u="sng" dirty="0"/>
              <a:t>VOR)</a:t>
            </a:r>
          </a:p>
          <a:p>
            <a:r>
              <a:rPr kumimoji="1" lang="ja-JP" altLang="en-US" sz="2000" dirty="0"/>
              <a:t>　頭部と反対方向に生じる反射眼球運動</a:t>
            </a:r>
            <a:endParaRPr kumimoji="1" lang="en-US" altLang="ja-JP" sz="20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3339645-F113-47D1-870F-BD6CE458F5F1}"/>
              </a:ext>
            </a:extLst>
          </p:cNvPr>
          <p:cNvGrpSpPr/>
          <p:nvPr/>
        </p:nvGrpSpPr>
        <p:grpSpPr>
          <a:xfrm>
            <a:off x="75233" y="2246718"/>
            <a:ext cx="4572268" cy="1681368"/>
            <a:chOff x="398584" y="3316079"/>
            <a:chExt cx="5636456" cy="2458707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8B004C0A-9848-4606-9CAF-0D7930E6D1DB}"/>
                </a:ext>
              </a:extLst>
            </p:cNvPr>
            <p:cNvGrpSpPr/>
            <p:nvPr/>
          </p:nvGrpSpPr>
          <p:grpSpPr>
            <a:xfrm>
              <a:off x="398584" y="3316079"/>
              <a:ext cx="5636456" cy="2458707"/>
              <a:chOff x="1369842" y="2828763"/>
              <a:chExt cx="5978562" cy="2207149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2C03B229-5CCE-4471-9AFB-D3E75FCB6BE4}"/>
                  </a:ext>
                </a:extLst>
              </p:cNvPr>
              <p:cNvGrpSpPr/>
              <p:nvPr/>
            </p:nvGrpSpPr>
            <p:grpSpPr>
              <a:xfrm>
                <a:off x="1369842" y="2922688"/>
                <a:ext cx="1695450" cy="2019300"/>
                <a:chOff x="1714500" y="4236245"/>
                <a:chExt cx="1695450" cy="2019300"/>
              </a:xfrm>
            </p:grpSpPr>
            <p:sp>
              <p:nvSpPr>
                <p:cNvPr id="8" name="楕円 7">
                  <a:extLst>
                    <a:ext uri="{FF2B5EF4-FFF2-40B4-BE49-F238E27FC236}">
                      <a16:creationId xmlns:a16="http://schemas.microsoft.com/office/drawing/2014/main" id="{72C686B5-D713-428B-90FE-71DC2F906FC8}"/>
                    </a:ext>
                  </a:extLst>
                </p:cNvPr>
                <p:cNvSpPr/>
                <p:nvPr/>
              </p:nvSpPr>
              <p:spPr>
                <a:xfrm>
                  <a:off x="1714500" y="4236245"/>
                  <a:ext cx="1695450" cy="20193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9" name="楕円 8">
                  <a:extLst>
                    <a:ext uri="{FF2B5EF4-FFF2-40B4-BE49-F238E27FC236}">
                      <a16:creationId xmlns:a16="http://schemas.microsoft.com/office/drawing/2014/main" id="{55EFFA73-3E4E-40F1-B6BA-75C7A3E80CC7}"/>
                    </a:ext>
                  </a:extLst>
                </p:cNvPr>
                <p:cNvSpPr/>
                <p:nvPr/>
              </p:nvSpPr>
              <p:spPr>
                <a:xfrm>
                  <a:off x="2037159" y="4908947"/>
                  <a:ext cx="371475" cy="228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楕円 9">
                  <a:extLst>
                    <a:ext uri="{FF2B5EF4-FFF2-40B4-BE49-F238E27FC236}">
                      <a16:creationId xmlns:a16="http://schemas.microsoft.com/office/drawing/2014/main" id="{C6DFFB24-F3C3-49ED-8C9B-0ABA9FDEDE0E}"/>
                    </a:ext>
                  </a:extLst>
                </p:cNvPr>
                <p:cNvSpPr/>
                <p:nvPr/>
              </p:nvSpPr>
              <p:spPr>
                <a:xfrm>
                  <a:off x="2143995" y="4930972"/>
                  <a:ext cx="145898" cy="15835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楕円 10">
                  <a:extLst>
                    <a:ext uri="{FF2B5EF4-FFF2-40B4-BE49-F238E27FC236}">
                      <a16:creationId xmlns:a16="http://schemas.microsoft.com/office/drawing/2014/main" id="{38CA8C11-CE45-4E85-8AE7-1C2D43D23E1F}"/>
                    </a:ext>
                  </a:extLst>
                </p:cNvPr>
                <p:cNvSpPr/>
                <p:nvPr/>
              </p:nvSpPr>
              <p:spPr>
                <a:xfrm>
                  <a:off x="2740819" y="4908947"/>
                  <a:ext cx="371475" cy="228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楕円 11">
                  <a:extLst>
                    <a:ext uri="{FF2B5EF4-FFF2-40B4-BE49-F238E27FC236}">
                      <a16:creationId xmlns:a16="http://schemas.microsoft.com/office/drawing/2014/main" id="{3F9C77F4-1CBC-4202-962F-029848C4DD34}"/>
                    </a:ext>
                  </a:extLst>
                </p:cNvPr>
                <p:cNvSpPr/>
                <p:nvPr/>
              </p:nvSpPr>
              <p:spPr>
                <a:xfrm>
                  <a:off x="2846517" y="4941315"/>
                  <a:ext cx="160078" cy="163861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72F00737-0C42-49B7-B4ED-DF4466360D37}"/>
                  </a:ext>
                </a:extLst>
              </p:cNvPr>
              <p:cNvGrpSpPr/>
              <p:nvPr/>
            </p:nvGrpSpPr>
            <p:grpSpPr>
              <a:xfrm>
                <a:off x="5457296" y="2828763"/>
                <a:ext cx="1891108" cy="2207149"/>
                <a:chOff x="5436195" y="4017836"/>
                <a:chExt cx="1891108" cy="2207149"/>
              </a:xfrm>
            </p:grpSpPr>
            <p:sp>
              <p:nvSpPr>
                <p:cNvPr id="16" name="楕円 15">
                  <a:extLst>
                    <a:ext uri="{FF2B5EF4-FFF2-40B4-BE49-F238E27FC236}">
                      <a16:creationId xmlns:a16="http://schemas.microsoft.com/office/drawing/2014/main" id="{D6B73F34-1303-49FC-B456-C5F3066E8F61}"/>
                    </a:ext>
                  </a:extLst>
                </p:cNvPr>
                <p:cNvSpPr/>
                <p:nvPr/>
              </p:nvSpPr>
              <p:spPr>
                <a:xfrm>
                  <a:off x="5534024" y="4205685"/>
                  <a:ext cx="1695450" cy="20193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楕円 16">
                  <a:extLst>
                    <a:ext uri="{FF2B5EF4-FFF2-40B4-BE49-F238E27FC236}">
                      <a16:creationId xmlns:a16="http://schemas.microsoft.com/office/drawing/2014/main" id="{9029E87F-ED01-48D0-8CC4-2A269B7E8761}"/>
                    </a:ext>
                  </a:extLst>
                </p:cNvPr>
                <p:cNvSpPr/>
                <p:nvPr/>
              </p:nvSpPr>
              <p:spPr>
                <a:xfrm>
                  <a:off x="6196012" y="4816673"/>
                  <a:ext cx="371475" cy="228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楕円 17">
                  <a:extLst>
                    <a:ext uri="{FF2B5EF4-FFF2-40B4-BE49-F238E27FC236}">
                      <a16:creationId xmlns:a16="http://schemas.microsoft.com/office/drawing/2014/main" id="{A2CEFEF9-B571-4E02-B276-37B30DB5FA1E}"/>
                    </a:ext>
                  </a:extLst>
                </p:cNvPr>
                <p:cNvSpPr/>
                <p:nvPr/>
              </p:nvSpPr>
              <p:spPr>
                <a:xfrm>
                  <a:off x="6810273" y="4785716"/>
                  <a:ext cx="371475" cy="25955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08E2F6F9-8DAD-4BEF-95EA-D3E78B9C8A09}"/>
                    </a:ext>
                  </a:extLst>
                </p:cNvPr>
                <p:cNvSpPr/>
                <p:nvPr/>
              </p:nvSpPr>
              <p:spPr>
                <a:xfrm>
                  <a:off x="6283920" y="4820840"/>
                  <a:ext cx="149470" cy="20240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楕円 21">
                  <a:extLst>
                    <a:ext uri="{FF2B5EF4-FFF2-40B4-BE49-F238E27FC236}">
                      <a16:creationId xmlns:a16="http://schemas.microsoft.com/office/drawing/2014/main" id="{46AAF584-5D88-4CAE-BF0F-CBD957D6CC5C}"/>
                    </a:ext>
                  </a:extLst>
                </p:cNvPr>
                <p:cNvSpPr/>
                <p:nvPr/>
              </p:nvSpPr>
              <p:spPr>
                <a:xfrm>
                  <a:off x="6843509" y="4825554"/>
                  <a:ext cx="125220" cy="16678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矢印: 右カーブ 22">
                  <a:extLst>
                    <a:ext uri="{FF2B5EF4-FFF2-40B4-BE49-F238E27FC236}">
                      <a16:creationId xmlns:a16="http://schemas.microsoft.com/office/drawing/2014/main" id="{6CCFFE2D-1FF7-4FE1-9D55-35B0633D2F34}"/>
                    </a:ext>
                  </a:extLst>
                </p:cNvPr>
                <p:cNvSpPr/>
                <p:nvPr/>
              </p:nvSpPr>
              <p:spPr>
                <a:xfrm>
                  <a:off x="5436195" y="4017836"/>
                  <a:ext cx="1891108" cy="283962"/>
                </a:xfrm>
                <a:prstGeom prst="curvedRight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4B3086AA-A23D-4C8B-B2DC-3205313A34AA}"/>
                  </a:ext>
                </a:extLst>
              </p:cNvPr>
              <p:cNvSpPr/>
              <p:nvPr/>
            </p:nvSpPr>
            <p:spPr>
              <a:xfrm>
                <a:off x="3699803" y="3429000"/>
                <a:ext cx="1451967" cy="9390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3" name="矢印: 左 12">
              <a:extLst>
                <a:ext uri="{FF2B5EF4-FFF2-40B4-BE49-F238E27FC236}">
                  <a16:creationId xmlns:a16="http://schemas.microsoft.com/office/drawing/2014/main" id="{0CD11D20-55FB-4F97-B4EE-B494042740CA}"/>
                </a:ext>
              </a:extLst>
            </p:cNvPr>
            <p:cNvSpPr/>
            <p:nvPr/>
          </p:nvSpPr>
          <p:spPr>
            <a:xfrm>
              <a:off x="4968484" y="4546833"/>
              <a:ext cx="350218" cy="4571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矢印: 左 27">
              <a:extLst>
                <a:ext uri="{FF2B5EF4-FFF2-40B4-BE49-F238E27FC236}">
                  <a16:creationId xmlns:a16="http://schemas.microsoft.com/office/drawing/2014/main" id="{BB2CC0B6-BE0A-4E01-93F0-492B8069C663}"/>
                </a:ext>
              </a:extLst>
            </p:cNvPr>
            <p:cNvSpPr/>
            <p:nvPr/>
          </p:nvSpPr>
          <p:spPr>
            <a:xfrm>
              <a:off x="5541387" y="4545433"/>
              <a:ext cx="350218" cy="4571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896EEE2-AA90-479B-A3DD-CFD59DEA46BE}"/>
              </a:ext>
            </a:extLst>
          </p:cNvPr>
          <p:cNvSpPr txBox="1"/>
          <p:nvPr/>
        </p:nvSpPr>
        <p:spPr>
          <a:xfrm>
            <a:off x="4766847" y="1133410"/>
            <a:ext cx="5063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/>
              <a:t>機械操作と</a:t>
            </a:r>
            <a:r>
              <a:rPr kumimoji="1" lang="en-US" altLang="ja-JP" sz="2000" b="1" u="sng" dirty="0"/>
              <a:t>VOR</a:t>
            </a:r>
            <a:r>
              <a:rPr kumimoji="1" lang="ja-JP" altLang="en-US" sz="2000" b="1" u="sng" dirty="0"/>
              <a:t>（上船）</a:t>
            </a:r>
            <a:endParaRPr kumimoji="1" lang="en-US" altLang="ja-JP" sz="2000" b="1" u="sng" dirty="0"/>
          </a:p>
          <a:p>
            <a:r>
              <a:rPr kumimoji="1" lang="ja-JP" altLang="en-US" sz="2000" dirty="0"/>
              <a:t>●内容</a:t>
            </a:r>
            <a:endParaRPr kumimoji="1" lang="en-US" altLang="ja-JP" sz="2000" dirty="0"/>
          </a:p>
          <a:p>
            <a:r>
              <a:rPr kumimoji="1" lang="ja-JP" altLang="en-US" sz="2000" dirty="0"/>
              <a:t>　機械操作の有無による</a:t>
            </a:r>
            <a:r>
              <a:rPr kumimoji="1" lang="en-US" altLang="ja-JP" sz="2000" dirty="0"/>
              <a:t>VOR</a:t>
            </a:r>
            <a:r>
              <a:rPr kumimoji="1" lang="ja-JP" altLang="en-US" sz="2000" dirty="0"/>
              <a:t>の変化を調査</a:t>
            </a:r>
            <a:endParaRPr kumimoji="1" lang="en-US" altLang="ja-JP" sz="2000" dirty="0"/>
          </a:p>
          <a:p>
            <a:r>
              <a:rPr kumimoji="1" lang="ja-JP" altLang="en-US" sz="2000" dirty="0"/>
              <a:t>　　</a:t>
            </a:r>
            <a:r>
              <a:rPr kumimoji="1" lang="en-US" altLang="ja-JP" sz="2000" dirty="0"/>
              <a:t>※</a:t>
            </a:r>
            <a:r>
              <a:rPr kumimoji="1" lang="ja-JP" altLang="en-US" sz="2000" dirty="0"/>
              <a:t>能動と受動の違い</a:t>
            </a:r>
            <a:endParaRPr kumimoji="1" lang="en-US" altLang="ja-JP" sz="2000" dirty="0"/>
          </a:p>
          <a:p>
            <a:r>
              <a:rPr kumimoji="1" lang="ja-JP" altLang="en-US" sz="2000" dirty="0"/>
              <a:t>●結果</a:t>
            </a:r>
            <a:endParaRPr kumimoji="1" lang="en-US" altLang="ja-JP" sz="2000" dirty="0"/>
          </a:p>
          <a:p>
            <a:r>
              <a:rPr kumimoji="1" lang="ja-JP" altLang="en-US" sz="2000" dirty="0"/>
              <a:t>　機械操作の有無により</a:t>
            </a:r>
            <a:r>
              <a:rPr kumimoji="1" lang="en-US" altLang="ja-JP" sz="2000" dirty="0"/>
              <a:t>VOR</a:t>
            </a:r>
            <a:r>
              <a:rPr kumimoji="1" lang="ja-JP" altLang="en-US" sz="2000" dirty="0"/>
              <a:t>が変化　　</a:t>
            </a:r>
            <a:endParaRPr kumimoji="1" lang="en-US" altLang="ja-JP" sz="2000" dirty="0"/>
          </a:p>
          <a:p>
            <a:r>
              <a:rPr kumimoji="1" lang="ja-JP" altLang="en-US" sz="2000" dirty="0"/>
              <a:t>　モデルパラメータで表現</a:t>
            </a:r>
            <a:endParaRPr kumimoji="1" lang="en-US" altLang="ja-JP" sz="2000" dirty="0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1BE459E-EEEE-475D-9978-ADC4344FDE5A}"/>
              </a:ext>
            </a:extLst>
          </p:cNvPr>
          <p:cNvGrpSpPr/>
          <p:nvPr/>
        </p:nvGrpSpPr>
        <p:grpSpPr>
          <a:xfrm>
            <a:off x="4719195" y="3557947"/>
            <a:ext cx="5197336" cy="2360607"/>
            <a:chOff x="2749382" y="4023360"/>
            <a:chExt cx="6981848" cy="2650399"/>
          </a:xfrm>
        </p:grpSpPr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F06104F4-3DC6-4090-9D85-078BD0BD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848" y="4023360"/>
              <a:ext cx="6384382" cy="2650399"/>
            </a:xfrm>
            <a:prstGeom prst="rect">
              <a:avLst/>
            </a:prstGeom>
          </p:spPr>
        </p:pic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D0ED590F-81BA-4C9A-B6F1-AAC2E7C64962}"/>
                </a:ext>
              </a:extLst>
            </p:cNvPr>
            <p:cNvSpPr/>
            <p:nvPr/>
          </p:nvSpPr>
          <p:spPr>
            <a:xfrm>
              <a:off x="3659307" y="5192784"/>
              <a:ext cx="800451" cy="61239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D9DFF1CA-5A0B-44DF-8361-30D1DC674966}"/>
                </a:ext>
              </a:extLst>
            </p:cNvPr>
            <p:cNvCxnSpPr>
              <a:cxnSpLocks/>
              <a:endCxn id="32" idx="5"/>
            </p:cNvCxnSpPr>
            <p:nvPr/>
          </p:nvCxnSpPr>
          <p:spPr>
            <a:xfrm flipH="1" flipV="1">
              <a:off x="4342536" y="5715497"/>
              <a:ext cx="117225" cy="326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CC958A6E-52CD-433F-8876-6C2AE2F28E16}"/>
                    </a:ext>
                  </a:extLst>
                </p:cNvPr>
                <p:cNvSpPr txBox="1"/>
                <p:nvPr/>
              </p:nvSpPr>
              <p:spPr>
                <a:xfrm>
                  <a:off x="2749382" y="5780895"/>
                  <a:ext cx="2499400" cy="7256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200" dirty="0">
                      <a:solidFill>
                        <a:srgbClr val="FF0000"/>
                      </a:solidFill>
                    </a:rPr>
                    <a:t>自己運動推定</a:t>
                  </a:r>
                  <a:r>
                    <a:rPr kumimoji="1" lang="ja-JP" altLang="en-US" sz="1200" dirty="0"/>
                    <a:t>に</a:t>
                  </a:r>
                  <a:endParaRPr kumimoji="1" lang="en-US" altLang="ja-JP" sz="1200" dirty="0"/>
                </a:p>
                <a:p>
                  <a:r>
                    <a:rPr kumimoji="1" lang="ja-JP" altLang="en-US" sz="1200" dirty="0"/>
                    <a:t>関するパラメータ</a:t>
                  </a:r>
                  <a14:m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ja-JP" altLang="en-U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a14:m>
                  <a:endParaRPr kumimoji="1" lang="en-US" altLang="ja-JP" sz="1200" b="0" dirty="0">
                    <a:solidFill>
                      <a:schemeClr val="accent4"/>
                    </a:solidFill>
                  </a:endParaRPr>
                </a:p>
                <a:p>
                  <a:r>
                    <a:rPr kumimoji="1" lang="ja-JP" altLang="en-US" sz="1200" dirty="0"/>
                    <a:t>が操作の有無で変化</a:t>
                  </a:r>
                  <a:endParaRPr kumimoji="1" lang="en-US" altLang="ja-JP" sz="1200" dirty="0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CC958A6E-52CD-433F-8876-6C2AE2F28E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9382" y="5780895"/>
                  <a:ext cx="2499400" cy="725676"/>
                </a:xfrm>
                <a:prstGeom prst="rect">
                  <a:avLst/>
                </a:prstGeom>
                <a:blipFill>
                  <a:blip r:embed="rId3"/>
                  <a:stretch>
                    <a:fillRect l="-340" b="-660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4A6F2920-AB05-4D31-839D-73D1CC2B9C4D}"/>
              </a:ext>
            </a:extLst>
          </p:cNvPr>
          <p:cNvGrpSpPr/>
          <p:nvPr/>
        </p:nvGrpSpPr>
        <p:grpSpPr>
          <a:xfrm>
            <a:off x="320555" y="4919576"/>
            <a:ext cx="4210592" cy="1668674"/>
            <a:chOff x="7567612" y="4337733"/>
            <a:chExt cx="2186710" cy="2747035"/>
          </a:xfrm>
        </p:grpSpPr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C0C7BA8C-D42B-46F4-9799-4AB1E5E29990}"/>
                </a:ext>
              </a:extLst>
            </p:cNvPr>
            <p:cNvSpPr/>
            <p:nvPr/>
          </p:nvSpPr>
          <p:spPr>
            <a:xfrm>
              <a:off x="7567612" y="4379828"/>
              <a:ext cx="2146623" cy="270494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B90F6BFC-59ED-4133-A0F0-75A24C9C9F67}"/>
                </a:ext>
              </a:extLst>
            </p:cNvPr>
            <p:cNvSpPr txBox="1"/>
            <p:nvPr/>
          </p:nvSpPr>
          <p:spPr>
            <a:xfrm>
              <a:off x="7598940" y="4337733"/>
              <a:ext cx="2155382" cy="245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課題：</a:t>
              </a:r>
              <a:endParaRPr kumimoji="1" lang="en-US" altLang="ja-JP" sz="2400" dirty="0"/>
            </a:p>
            <a:p>
              <a:r>
                <a:rPr kumimoji="1" lang="ja-JP" altLang="en-US" sz="2400" dirty="0"/>
                <a:t>・ヨー方向は確認されていない</a:t>
              </a:r>
              <a:endParaRPr kumimoji="1" lang="en-US" altLang="ja-JP" sz="2400" dirty="0"/>
            </a:p>
            <a:p>
              <a:r>
                <a:rPr kumimoji="1" lang="ja-JP" altLang="en-US" sz="2400" dirty="0"/>
                <a:t>・能動における操作感の違いは</a:t>
              </a:r>
              <a:endParaRPr kumimoji="1" lang="en-US" altLang="ja-JP" sz="2400" dirty="0"/>
            </a:p>
            <a:p>
              <a:r>
                <a:rPr kumimoji="1" lang="ja-JP" altLang="en-US" sz="2400" dirty="0"/>
                <a:t>　確認されていない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459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D6F5739-AECB-4F01-8A49-FA8D78298E0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3999" y="49325"/>
                <a:ext cx="6858000" cy="845503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40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パラメータ</a:t>
                </a:r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𝑲</m:t>
                    </m:r>
                  </m:oMath>
                </a14:m>
                <a:r>
                  <a:rPr lang="ja-JP" altLang="en-US" sz="40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の同定方法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D6F5739-AECB-4F01-8A49-FA8D78298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3999" y="49325"/>
                <a:ext cx="6858000" cy="845503"/>
              </a:xfrm>
              <a:blipFill>
                <a:blip r:embed="rId2"/>
                <a:stretch>
                  <a:fillRect b="-29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E3159C1-C26E-483B-915C-4946688929F3}"/>
                  </a:ext>
                </a:extLst>
              </p:cNvPr>
              <p:cNvSpPr txBox="1"/>
              <p:nvPr/>
            </p:nvSpPr>
            <p:spPr>
              <a:xfrm>
                <a:off x="6794188" y="1816750"/>
                <a:ext cx="21845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000" i="1" smtClean="0">
                        <a:latin typeface="Cambria Math" panose="02040503050406030204" pitchFamily="18" charset="0"/>
                      </a:rPr>
                      <m:t>𝑒𝑦𝑒</m:t>
                    </m:r>
                    <m:r>
                      <a:rPr kumimoji="1" lang="en-US" altLang="ja-JP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000" dirty="0"/>
                  <a:t>= </a:t>
                </a:r>
                <a14:m>
                  <m:oMath xmlns:m="http://schemas.openxmlformats.org/officeDocument/2006/math">
                    <m:r>
                      <a:rPr kumimoji="1" lang="en-US" altLang="ja-JP" sz="2000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sty m:val="p"/>
                      </m:rPr>
                      <a:rPr kumimoji="1" lang="en-US" altLang="ja-JP" sz="20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sz="2000" i="1">
                        <a:latin typeface="Cambria Math" panose="02040503050406030204" pitchFamily="18" charset="0"/>
                      </a:rPr>
                      <m:t>h𝑒𝑎𝑑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E3159C1-C26E-483B-915C-49466889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188" y="1816750"/>
                <a:ext cx="2184572" cy="400110"/>
              </a:xfrm>
              <a:prstGeom prst="rect">
                <a:avLst/>
              </a:prstGeom>
              <a:blipFill>
                <a:blip r:embed="rId3"/>
                <a:stretch>
                  <a:fillRect t="-9091" r="-838" b="-2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86E9AB5-377C-4460-AE04-7E4EB6253511}"/>
              </a:ext>
            </a:extLst>
          </p:cNvPr>
          <p:cNvGrpSpPr/>
          <p:nvPr/>
        </p:nvGrpSpPr>
        <p:grpSpPr>
          <a:xfrm>
            <a:off x="4673741" y="2793535"/>
            <a:ext cx="5078607" cy="3986238"/>
            <a:chOff x="1183671" y="1908458"/>
            <a:chExt cx="6006627" cy="4317915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9848898B-1B7F-4139-9EF6-7A1A835D5D95}"/>
                </a:ext>
              </a:extLst>
            </p:cNvPr>
            <p:cNvGrpSpPr/>
            <p:nvPr/>
          </p:nvGrpSpPr>
          <p:grpSpPr>
            <a:xfrm>
              <a:off x="1183671" y="1908458"/>
              <a:ext cx="6006627" cy="3987840"/>
              <a:chOff x="919511" y="2731240"/>
              <a:chExt cx="6006627" cy="3987840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3C4C1CF-6A26-43C6-9AB7-0B064F3EF371}"/>
                  </a:ext>
                </a:extLst>
              </p:cNvPr>
              <p:cNvSpPr/>
              <p:nvPr/>
            </p:nvSpPr>
            <p:spPr>
              <a:xfrm>
                <a:off x="939373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76EE037D-ABAD-48EF-BE36-3BFEA4F0C998}"/>
                  </a:ext>
                </a:extLst>
              </p:cNvPr>
              <p:cNvSpPr/>
              <p:nvPr/>
            </p:nvSpPr>
            <p:spPr>
              <a:xfrm>
                <a:off x="1487894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8AB488A-FA71-40EF-BEE2-D39C92C41505}"/>
                  </a:ext>
                </a:extLst>
              </p:cNvPr>
              <p:cNvSpPr/>
              <p:nvPr/>
            </p:nvSpPr>
            <p:spPr>
              <a:xfrm>
                <a:off x="2036053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CED71507-DB8B-4B54-B3CB-CE041ACC18F6}"/>
                  </a:ext>
                </a:extLst>
              </p:cNvPr>
              <p:cNvSpPr/>
              <p:nvPr/>
            </p:nvSpPr>
            <p:spPr>
              <a:xfrm>
                <a:off x="2577621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4D2D255E-37AE-4036-A795-2763973F4949}"/>
                  </a:ext>
                </a:extLst>
              </p:cNvPr>
              <p:cNvSpPr txBox="1"/>
              <p:nvPr/>
            </p:nvSpPr>
            <p:spPr>
              <a:xfrm>
                <a:off x="3142345" y="3270922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・・・</a:t>
                </a:r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440F1874-E260-4390-AEA8-4387AD1B92F1}"/>
                  </a:ext>
                </a:extLst>
              </p:cNvPr>
              <p:cNvSpPr/>
              <p:nvPr/>
            </p:nvSpPr>
            <p:spPr>
              <a:xfrm>
                <a:off x="3659127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592700E6-607E-4EDB-8582-FD35B5903A27}"/>
                  </a:ext>
                </a:extLst>
              </p:cNvPr>
              <p:cNvSpPr/>
              <p:nvPr/>
            </p:nvSpPr>
            <p:spPr>
              <a:xfrm>
                <a:off x="4195589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211ED0C8-EF77-4A80-8FF1-D3CD00E84FB3}"/>
                  </a:ext>
                </a:extLst>
              </p:cNvPr>
              <p:cNvSpPr/>
              <p:nvPr/>
            </p:nvSpPr>
            <p:spPr>
              <a:xfrm>
                <a:off x="4743909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C1BA0ACD-6F38-4653-AAA4-60C725473A05}"/>
                  </a:ext>
                </a:extLst>
              </p:cNvPr>
              <p:cNvSpPr/>
              <p:nvPr/>
            </p:nvSpPr>
            <p:spPr>
              <a:xfrm>
                <a:off x="5296787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FB2DF963-CF0A-4E01-A035-8493EF05DD59}"/>
                  </a:ext>
                </a:extLst>
              </p:cNvPr>
              <p:cNvSpPr/>
              <p:nvPr/>
            </p:nvSpPr>
            <p:spPr>
              <a:xfrm>
                <a:off x="5835947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33E1379-2840-46FE-AD25-7A58799B62BA}"/>
                  </a:ext>
                </a:extLst>
              </p:cNvPr>
              <p:cNvSpPr/>
              <p:nvPr/>
            </p:nvSpPr>
            <p:spPr>
              <a:xfrm>
                <a:off x="6378567" y="3255413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734676E4-3EB9-4A0E-888F-398C06D50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373" y="2885440"/>
                <a:ext cx="0" cy="92158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5E3D1299-3671-4D7F-8EB9-2FC9EF206F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5589" y="2885440"/>
                <a:ext cx="11109" cy="92158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5" name="矢印: 左右 54">
                <a:extLst>
                  <a:ext uri="{FF2B5EF4-FFF2-40B4-BE49-F238E27FC236}">
                    <a16:creationId xmlns:a16="http://schemas.microsoft.com/office/drawing/2014/main" id="{8609A6A4-8FFE-49EE-9FFB-D73C1250C55C}"/>
                  </a:ext>
                </a:extLst>
              </p:cNvPr>
              <p:cNvSpPr/>
              <p:nvPr/>
            </p:nvSpPr>
            <p:spPr>
              <a:xfrm>
                <a:off x="1005147" y="3119120"/>
                <a:ext cx="3144947" cy="48355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矢印: 下 55">
                <a:extLst>
                  <a:ext uri="{FF2B5EF4-FFF2-40B4-BE49-F238E27FC236}">
                    <a16:creationId xmlns:a16="http://schemas.microsoft.com/office/drawing/2014/main" id="{C7CFC78E-5876-40D5-B79F-F35BC1CBFC36}"/>
                  </a:ext>
                </a:extLst>
              </p:cNvPr>
              <p:cNvSpPr/>
              <p:nvPr/>
            </p:nvSpPr>
            <p:spPr>
              <a:xfrm>
                <a:off x="1022062" y="3798947"/>
                <a:ext cx="382193" cy="47030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6A05303F-8390-4F44-A996-1B3199F6231C}"/>
                  </a:ext>
                </a:extLst>
              </p:cNvPr>
              <p:cNvSpPr txBox="1"/>
              <p:nvPr/>
            </p:nvSpPr>
            <p:spPr>
              <a:xfrm>
                <a:off x="1444246" y="3834889"/>
                <a:ext cx="1159292" cy="260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次の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秒に</a:t>
                </a:r>
              </a:p>
            </p:txBody>
          </p:sp>
          <p:sp>
            <p:nvSpPr>
              <p:cNvPr id="58" name="矢印: 下カーブ 57">
                <a:extLst>
                  <a:ext uri="{FF2B5EF4-FFF2-40B4-BE49-F238E27FC236}">
                    <a16:creationId xmlns:a16="http://schemas.microsoft.com/office/drawing/2014/main" id="{990B23AE-6E87-46AE-803D-910A337EF41F}"/>
                  </a:ext>
                </a:extLst>
              </p:cNvPr>
              <p:cNvSpPr/>
              <p:nvPr/>
            </p:nvSpPr>
            <p:spPr>
              <a:xfrm>
                <a:off x="1248690" y="4374462"/>
                <a:ext cx="547573" cy="222417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DE87F56A-B2B5-4E13-8BF0-964AACD94221}"/>
                  </a:ext>
                </a:extLst>
              </p:cNvPr>
              <p:cNvSpPr/>
              <p:nvPr/>
            </p:nvSpPr>
            <p:spPr>
              <a:xfrm>
                <a:off x="919511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03BC99F4-D16E-4303-BEEF-3B1DA1BC9918}"/>
                  </a:ext>
                </a:extLst>
              </p:cNvPr>
              <p:cNvSpPr/>
              <p:nvPr/>
            </p:nvSpPr>
            <p:spPr>
              <a:xfrm>
                <a:off x="1468032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13B79F8D-128F-49AD-9697-D12502656D1B}"/>
                  </a:ext>
                </a:extLst>
              </p:cNvPr>
              <p:cNvSpPr/>
              <p:nvPr/>
            </p:nvSpPr>
            <p:spPr>
              <a:xfrm>
                <a:off x="2016191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6FB20D40-4BED-491A-87C3-F16BD5497611}"/>
                  </a:ext>
                </a:extLst>
              </p:cNvPr>
              <p:cNvSpPr/>
              <p:nvPr/>
            </p:nvSpPr>
            <p:spPr>
              <a:xfrm>
                <a:off x="2557759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39A402D6-2DB0-4B68-9BED-4B61804D806A}"/>
                  </a:ext>
                </a:extLst>
              </p:cNvPr>
              <p:cNvSpPr txBox="1"/>
              <p:nvPr/>
            </p:nvSpPr>
            <p:spPr>
              <a:xfrm>
                <a:off x="3122483" y="4787121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・・・</a:t>
                </a:r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F0413056-CBF9-4DA8-9462-21CEFE125314}"/>
                  </a:ext>
                </a:extLst>
              </p:cNvPr>
              <p:cNvSpPr/>
              <p:nvPr/>
            </p:nvSpPr>
            <p:spPr>
              <a:xfrm>
                <a:off x="3639265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E2FEDD2B-8AC9-4A4C-B95B-CCB5419E0BC7}"/>
                  </a:ext>
                </a:extLst>
              </p:cNvPr>
              <p:cNvSpPr/>
              <p:nvPr/>
            </p:nvSpPr>
            <p:spPr>
              <a:xfrm>
                <a:off x="4175727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1CAAA108-1084-4C87-AAF0-B671A98F75F4}"/>
                  </a:ext>
                </a:extLst>
              </p:cNvPr>
              <p:cNvSpPr/>
              <p:nvPr/>
            </p:nvSpPr>
            <p:spPr>
              <a:xfrm>
                <a:off x="4724047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FFDECFBF-1E73-4131-91D4-C09EDE0EB699}"/>
                  </a:ext>
                </a:extLst>
              </p:cNvPr>
              <p:cNvSpPr/>
              <p:nvPr/>
            </p:nvSpPr>
            <p:spPr>
              <a:xfrm>
                <a:off x="5276925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DDA6FB5-1C90-42BB-ABA4-7A0DD7E95F63}"/>
                  </a:ext>
                </a:extLst>
              </p:cNvPr>
              <p:cNvSpPr/>
              <p:nvPr/>
            </p:nvSpPr>
            <p:spPr>
              <a:xfrm>
                <a:off x="5816085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FF126B27-A815-4328-B777-DB67EBF54EB5}"/>
                  </a:ext>
                </a:extLst>
              </p:cNvPr>
              <p:cNvSpPr/>
              <p:nvPr/>
            </p:nvSpPr>
            <p:spPr>
              <a:xfrm>
                <a:off x="6358705" y="4771612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64CC55B1-2D9D-4EA1-93AC-546B61AFB8D8}"/>
                  </a:ext>
                </a:extLst>
              </p:cNvPr>
              <p:cNvCxnSpPr/>
              <p:nvPr/>
            </p:nvCxnSpPr>
            <p:spPr>
              <a:xfrm>
                <a:off x="1451873" y="4522218"/>
                <a:ext cx="0" cy="79263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A6D67008-F97D-4034-8062-FA3FEEEB94D8}"/>
                  </a:ext>
                </a:extLst>
              </p:cNvPr>
              <p:cNvCxnSpPr/>
              <p:nvPr/>
            </p:nvCxnSpPr>
            <p:spPr>
              <a:xfrm>
                <a:off x="4723298" y="4522218"/>
                <a:ext cx="0" cy="79263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2" name="矢印: 左右 71">
                <a:extLst>
                  <a:ext uri="{FF2B5EF4-FFF2-40B4-BE49-F238E27FC236}">
                    <a16:creationId xmlns:a16="http://schemas.microsoft.com/office/drawing/2014/main" id="{6CC7EA7C-71C6-40D9-8343-A5B36844DA2D}"/>
                  </a:ext>
                </a:extLst>
              </p:cNvPr>
              <p:cNvSpPr/>
              <p:nvPr/>
            </p:nvSpPr>
            <p:spPr>
              <a:xfrm>
                <a:off x="1532856" y="4665650"/>
                <a:ext cx="3144947" cy="48355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矢印: 下 72">
                <a:extLst>
                  <a:ext uri="{FF2B5EF4-FFF2-40B4-BE49-F238E27FC236}">
                    <a16:creationId xmlns:a16="http://schemas.microsoft.com/office/drawing/2014/main" id="{215B688B-CC54-47EB-8F05-1831E7B46969}"/>
                  </a:ext>
                </a:extLst>
              </p:cNvPr>
              <p:cNvSpPr/>
              <p:nvPr/>
            </p:nvSpPr>
            <p:spPr>
              <a:xfrm>
                <a:off x="969170" y="5317765"/>
                <a:ext cx="382193" cy="47030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4" name="矢印: 下カーブ 73">
                <a:extLst>
                  <a:ext uri="{FF2B5EF4-FFF2-40B4-BE49-F238E27FC236}">
                    <a16:creationId xmlns:a16="http://schemas.microsoft.com/office/drawing/2014/main" id="{92BCDCC5-8210-4828-B9D1-95B3DAE1C636}"/>
                  </a:ext>
                </a:extLst>
              </p:cNvPr>
              <p:cNvSpPr/>
              <p:nvPr/>
            </p:nvSpPr>
            <p:spPr>
              <a:xfrm>
                <a:off x="1796263" y="5752450"/>
                <a:ext cx="547573" cy="222417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EBD5F690-51E0-44F4-B3B1-0C179A32F627}"/>
                  </a:ext>
                </a:extLst>
              </p:cNvPr>
              <p:cNvSpPr txBox="1"/>
              <p:nvPr/>
            </p:nvSpPr>
            <p:spPr>
              <a:xfrm>
                <a:off x="1478234" y="5329214"/>
                <a:ext cx="1159292" cy="260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次の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秒に</a:t>
                </a:r>
              </a:p>
            </p:txBody>
          </p:sp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6FEB5D03-2069-4145-8F5A-2A1DE522A086}"/>
                  </a:ext>
                </a:extLst>
              </p:cNvPr>
              <p:cNvSpPr/>
              <p:nvPr/>
            </p:nvSpPr>
            <p:spPr>
              <a:xfrm>
                <a:off x="919511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B19DC695-57AF-4AAE-B831-96464133C49B}"/>
                  </a:ext>
                </a:extLst>
              </p:cNvPr>
              <p:cNvSpPr/>
              <p:nvPr/>
            </p:nvSpPr>
            <p:spPr>
              <a:xfrm>
                <a:off x="1468032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0C8B851E-85F5-44F6-93E9-125110C05823}"/>
                  </a:ext>
                </a:extLst>
              </p:cNvPr>
              <p:cNvSpPr/>
              <p:nvPr/>
            </p:nvSpPr>
            <p:spPr>
              <a:xfrm>
                <a:off x="2016191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86AF29D7-AC9C-4D55-A642-91BFC417C895}"/>
                  </a:ext>
                </a:extLst>
              </p:cNvPr>
              <p:cNvSpPr/>
              <p:nvPr/>
            </p:nvSpPr>
            <p:spPr>
              <a:xfrm>
                <a:off x="2557759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95EFF27A-488A-4905-A515-B5AC36DDC954}"/>
                  </a:ext>
                </a:extLst>
              </p:cNvPr>
              <p:cNvSpPr txBox="1"/>
              <p:nvPr/>
            </p:nvSpPr>
            <p:spPr>
              <a:xfrm>
                <a:off x="3122483" y="6182979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・・・</a:t>
                </a: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C71DA119-88FE-4B24-8ABC-E7ED0CE0F4BC}"/>
                  </a:ext>
                </a:extLst>
              </p:cNvPr>
              <p:cNvSpPr/>
              <p:nvPr/>
            </p:nvSpPr>
            <p:spPr>
              <a:xfrm>
                <a:off x="3639265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F496921-BB46-47A3-ABBA-4EA38BFFDF55}"/>
                  </a:ext>
                </a:extLst>
              </p:cNvPr>
              <p:cNvSpPr/>
              <p:nvPr/>
            </p:nvSpPr>
            <p:spPr>
              <a:xfrm>
                <a:off x="4175727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9A1E15D9-3395-42E6-AE95-C2C354FAB5A9}"/>
                  </a:ext>
                </a:extLst>
              </p:cNvPr>
              <p:cNvSpPr/>
              <p:nvPr/>
            </p:nvSpPr>
            <p:spPr>
              <a:xfrm>
                <a:off x="4724047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E84C9D45-8C91-4EC1-AF6C-484F60817A6E}"/>
                  </a:ext>
                </a:extLst>
              </p:cNvPr>
              <p:cNvSpPr/>
              <p:nvPr/>
            </p:nvSpPr>
            <p:spPr>
              <a:xfrm>
                <a:off x="5276925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2EBE11DC-4063-4247-8F40-0A2AE6AE3301}"/>
                  </a:ext>
                </a:extLst>
              </p:cNvPr>
              <p:cNvSpPr/>
              <p:nvPr/>
            </p:nvSpPr>
            <p:spPr>
              <a:xfrm>
                <a:off x="5816085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1A4129C2-A0F6-40B7-91EF-18A7697CE9B9}"/>
                  </a:ext>
                </a:extLst>
              </p:cNvPr>
              <p:cNvSpPr/>
              <p:nvPr/>
            </p:nvSpPr>
            <p:spPr>
              <a:xfrm>
                <a:off x="6358705" y="6167470"/>
                <a:ext cx="547571" cy="39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901AE878-5E9F-452C-9324-3F796DEB7008}"/>
                  </a:ext>
                </a:extLst>
              </p:cNvPr>
              <p:cNvCxnSpPr/>
              <p:nvPr/>
            </p:nvCxnSpPr>
            <p:spPr>
              <a:xfrm>
                <a:off x="2015603" y="5926444"/>
                <a:ext cx="0" cy="79263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EE6F4B29-F52B-40DD-912B-6256EC89D723}"/>
                  </a:ext>
                </a:extLst>
              </p:cNvPr>
              <p:cNvCxnSpPr/>
              <p:nvPr/>
            </p:nvCxnSpPr>
            <p:spPr>
              <a:xfrm>
                <a:off x="5271585" y="5874897"/>
                <a:ext cx="0" cy="79263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9" name="矢印: 左右 88">
                <a:extLst>
                  <a:ext uri="{FF2B5EF4-FFF2-40B4-BE49-F238E27FC236}">
                    <a16:creationId xmlns:a16="http://schemas.microsoft.com/office/drawing/2014/main" id="{F7CE47B7-1C37-4E2C-967C-477CB78C0935}"/>
                  </a:ext>
                </a:extLst>
              </p:cNvPr>
              <p:cNvSpPr/>
              <p:nvPr/>
            </p:nvSpPr>
            <p:spPr>
              <a:xfrm>
                <a:off x="2070049" y="6054136"/>
                <a:ext cx="3144947" cy="48355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6AAF50A-F509-4B8A-A395-158B094E61F0}"/>
                  </a:ext>
                </a:extLst>
              </p:cNvPr>
              <p:cNvSpPr txBox="1"/>
              <p:nvPr/>
            </p:nvSpPr>
            <p:spPr>
              <a:xfrm>
                <a:off x="4862686" y="3666121"/>
                <a:ext cx="1415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時系列データ</a:t>
                </a:r>
              </a:p>
            </p:txBody>
          </p:sp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1B2D8A06-0189-41A2-B4F6-B0FFE77D95AF}"/>
                  </a:ext>
                </a:extLst>
              </p:cNvPr>
              <p:cNvSpPr txBox="1"/>
              <p:nvPr/>
            </p:nvSpPr>
            <p:spPr>
              <a:xfrm>
                <a:off x="5039710" y="5198652"/>
                <a:ext cx="1415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時系列データ</a:t>
                </a:r>
              </a:p>
            </p:txBody>
          </p:sp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5F485811-1B0A-4DE4-B33E-11EB6DBB7CC2}"/>
                  </a:ext>
                </a:extLst>
              </p:cNvPr>
              <p:cNvSpPr txBox="1"/>
              <p:nvPr/>
            </p:nvSpPr>
            <p:spPr>
              <a:xfrm>
                <a:off x="1601952" y="2731240"/>
                <a:ext cx="1712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解析時間窓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</a:t>
                </a:r>
              </a:p>
            </p:txBody>
          </p: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F1DD4E2-C53E-488C-95AA-4742CB761908}"/>
                  </a:ext>
                </a:extLst>
              </p:cNvPr>
              <p:cNvSpPr txBox="1"/>
              <p:nvPr/>
            </p:nvSpPr>
            <p:spPr>
              <a:xfrm>
                <a:off x="2231728" y="4287052"/>
                <a:ext cx="1712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解析時間窓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4B03C9E9-5E98-4F95-837A-15F3AD77C01E}"/>
                  </a:ext>
                </a:extLst>
              </p:cNvPr>
              <p:cNvSpPr txBox="1"/>
              <p:nvPr/>
            </p:nvSpPr>
            <p:spPr>
              <a:xfrm>
                <a:off x="2749791" y="5672514"/>
                <a:ext cx="1712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解析時間窓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</a:t>
                </a:r>
              </a:p>
            </p:txBody>
          </p:sp>
        </p:grp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19923832-6AE9-45C1-B2C6-6117EAF44148}"/>
                </a:ext>
              </a:extLst>
            </p:cNvPr>
            <p:cNvSpPr txBox="1"/>
            <p:nvPr/>
          </p:nvSpPr>
          <p:spPr>
            <a:xfrm>
              <a:off x="5392221" y="5857041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時系列データ</a:t>
              </a:r>
            </a:p>
          </p:txBody>
        </p:sp>
      </p:grp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26CE1427-7637-496E-9B3E-A6B3AB83FA28}"/>
              </a:ext>
            </a:extLst>
          </p:cNvPr>
          <p:cNvSpPr txBox="1"/>
          <p:nvPr/>
        </p:nvSpPr>
        <p:spPr>
          <a:xfrm>
            <a:off x="153846" y="988452"/>
            <a:ext cx="586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●ノイズ処理</a:t>
            </a:r>
            <a:endParaRPr kumimoji="1" lang="en-US" altLang="ja-JP" dirty="0"/>
          </a:p>
          <a:p>
            <a:r>
              <a:rPr kumimoji="1" lang="ja-JP" altLang="en-US" dirty="0"/>
              <a:t>　　・</a:t>
            </a:r>
            <a:r>
              <a:rPr kumimoji="1" lang="en-US" altLang="ja-JP" dirty="0"/>
              <a:t>5Hz</a:t>
            </a:r>
            <a:r>
              <a:rPr kumimoji="1" lang="ja-JP" altLang="en-US" dirty="0"/>
              <a:t>のローパスカット</a:t>
            </a:r>
            <a:endParaRPr kumimoji="1" lang="en-US" altLang="ja-JP" dirty="0"/>
          </a:p>
          <a:p>
            <a:r>
              <a:rPr kumimoji="1" lang="ja-JP" altLang="en-US" dirty="0"/>
              <a:t>　　・頭部角速度に対して，眼球角速度が</a:t>
            </a:r>
            <a:r>
              <a:rPr kumimoji="1" lang="en-US" altLang="ja-JP" dirty="0"/>
              <a:t>2</a:t>
            </a:r>
            <a:r>
              <a:rPr kumimoji="1" lang="ja-JP" altLang="en-US" dirty="0"/>
              <a:t>倍の大きさを削除</a:t>
            </a:r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915E8F82-9A9F-433D-9735-C6905125A2F6}"/>
                  </a:ext>
                </a:extLst>
              </p:cNvPr>
              <p:cNvSpPr txBox="1"/>
              <p:nvPr/>
            </p:nvSpPr>
            <p:spPr>
              <a:xfrm>
                <a:off x="147898" y="1912291"/>
                <a:ext cx="584967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●同定</a:t>
                </a:r>
                <a:endParaRPr kumimoji="1" lang="en-US" altLang="ja-JP" dirty="0"/>
              </a:p>
              <a:p>
                <a:r>
                  <a:rPr kumimoji="1" lang="ja-JP" altLang="en-US" dirty="0"/>
                  <a:t>　　・データに対して，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秒間のタイムウィンドウを</a:t>
                </a:r>
                <a:r>
                  <a:rPr kumimoji="1" lang="en-US" altLang="ja-JP" dirty="0"/>
                  <a:t>1</a:t>
                </a:r>
                <a:r>
                  <a:rPr kumimoji="1" lang="ja-JP" altLang="en-US" dirty="0"/>
                  <a:t>サンプルずらす</a:t>
                </a:r>
                <a:endParaRPr kumimoji="1" lang="en-US" altLang="ja-JP" dirty="0"/>
              </a:p>
              <a:p>
                <a:r>
                  <a:rPr kumimoji="1" lang="ja-JP" altLang="en-US" dirty="0"/>
                  <a:t>　　・</a:t>
                </a:r>
                <a:r>
                  <a:rPr kumimoji="1" lang="en-US" altLang="ja-JP" dirty="0"/>
                  <a:t>5</a:t>
                </a:r>
                <a:r>
                  <a:rPr kumimoji="1" lang="ja-JP" altLang="en-US" dirty="0"/>
                  <a:t>秒間でモデル化誤差</a:t>
                </a:r>
                <a:r>
                  <a:rPr kumimoji="1" lang="en-US" altLang="ja-JP" dirty="0"/>
                  <a:t>J</a:t>
                </a:r>
                <a:r>
                  <a:rPr kumimoji="1" lang="ja-JP" altLang="en-US" dirty="0"/>
                  <a:t>が一番小さくなる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ja-JP" altLang="en-US" dirty="0"/>
                  <a:t>を同定</a:t>
                </a:r>
                <a:endParaRPr kumimoji="1" lang="en-US" altLang="ja-JP" dirty="0"/>
              </a:p>
              <a:p>
                <a:r>
                  <a:rPr kumimoji="1" lang="ja-JP" altLang="en-US" dirty="0"/>
                  <a:t>　　　＝＞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≦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≦1.9</m:t>
                    </m:r>
                  </m:oMath>
                </a14:m>
                <a:r>
                  <a:rPr kumimoji="1" lang="ja-JP" altLang="en-US" dirty="0"/>
                  <a:t>　　</a:t>
                </a:r>
              </a:p>
            </p:txBody>
          </p:sp>
        </mc:Choice>
        <mc:Fallback xmlns="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915E8F82-9A9F-433D-9735-C6905125A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8" y="1912291"/>
                <a:ext cx="5849678" cy="1200329"/>
              </a:xfrm>
              <a:prstGeom prst="rect">
                <a:avLst/>
              </a:prstGeom>
              <a:blipFill>
                <a:blip r:embed="rId4"/>
                <a:stretch>
                  <a:fillRect l="-833" t="-2538" r="-208" b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47923CB-E629-4090-862B-55E74FE12E20}"/>
              </a:ext>
            </a:extLst>
          </p:cNvPr>
          <p:cNvGrpSpPr/>
          <p:nvPr/>
        </p:nvGrpSpPr>
        <p:grpSpPr>
          <a:xfrm>
            <a:off x="-40099" y="3173545"/>
            <a:ext cx="4760258" cy="1110250"/>
            <a:chOff x="5145742" y="4165420"/>
            <a:chExt cx="4760258" cy="1324346"/>
          </a:xfrm>
        </p:grpSpPr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E66C22B4-1776-44F0-9DCB-3ABD367CD7EB}"/>
                </a:ext>
              </a:extLst>
            </p:cNvPr>
            <p:cNvSpPr/>
            <p:nvPr/>
          </p:nvSpPr>
          <p:spPr>
            <a:xfrm>
              <a:off x="5283250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/>
                <a:t>0</a:t>
              </a:r>
              <a:endParaRPr kumimoji="1" lang="ja-JP" altLang="en-US" sz="1000" dirty="0"/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39459995-E180-4278-A759-4FC3CAA06056}"/>
                </a:ext>
              </a:extLst>
            </p:cNvPr>
            <p:cNvSpPr/>
            <p:nvPr/>
          </p:nvSpPr>
          <p:spPr>
            <a:xfrm>
              <a:off x="5730588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0.1</a:t>
              </a:r>
              <a:endParaRPr kumimoji="1" lang="ja-JP" altLang="en-US" sz="900" dirty="0"/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A79C1E75-053B-4188-A41A-734C1CF7DA25}"/>
                </a:ext>
              </a:extLst>
            </p:cNvPr>
            <p:cNvSpPr/>
            <p:nvPr/>
          </p:nvSpPr>
          <p:spPr>
            <a:xfrm>
              <a:off x="6177927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0.2</a:t>
              </a:r>
              <a:endParaRPr kumimoji="1" lang="ja-JP" altLang="en-US" sz="900" dirty="0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1D90B1CB-703E-42B7-B504-A3661279ADAB}"/>
                </a:ext>
              </a:extLst>
            </p:cNvPr>
            <p:cNvSpPr/>
            <p:nvPr/>
          </p:nvSpPr>
          <p:spPr>
            <a:xfrm>
              <a:off x="8429716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1.8</a:t>
              </a:r>
              <a:endParaRPr kumimoji="1" lang="ja-JP" altLang="en-US" sz="900" dirty="0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A8ECEA95-CE44-4352-9FC9-AFED7439D191}"/>
                </a:ext>
              </a:extLst>
            </p:cNvPr>
            <p:cNvSpPr/>
            <p:nvPr/>
          </p:nvSpPr>
          <p:spPr>
            <a:xfrm>
              <a:off x="7976840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1.7</a:t>
              </a:r>
              <a:endParaRPr kumimoji="1" lang="ja-JP" altLang="en-US" sz="900" dirty="0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63E927F7-78E8-4BDD-B724-A7087AA6BEDE}"/>
                </a:ext>
              </a:extLst>
            </p:cNvPr>
            <p:cNvSpPr/>
            <p:nvPr/>
          </p:nvSpPr>
          <p:spPr>
            <a:xfrm>
              <a:off x="9324393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2</a:t>
              </a:r>
              <a:endParaRPr kumimoji="1" lang="ja-JP" altLang="en-US" sz="900" dirty="0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7DEA0C68-9998-4839-8374-C33548843DA8}"/>
                </a:ext>
              </a:extLst>
            </p:cNvPr>
            <p:cNvSpPr/>
            <p:nvPr/>
          </p:nvSpPr>
          <p:spPr>
            <a:xfrm>
              <a:off x="7077095" y="4410284"/>
              <a:ext cx="882175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900" dirty="0"/>
                <a:t>・・・・</a:t>
              </a:r>
            </a:p>
          </p:txBody>
        </p:sp>
        <p:sp>
          <p:nvSpPr>
            <p:cNvPr id="114" name="乗算記号 113">
              <a:extLst>
                <a:ext uri="{FF2B5EF4-FFF2-40B4-BE49-F238E27FC236}">
                  <a16:creationId xmlns:a16="http://schemas.microsoft.com/office/drawing/2014/main" id="{74B4B822-2F7C-45DE-96D8-FAEF7A57B660}"/>
                </a:ext>
              </a:extLst>
            </p:cNvPr>
            <p:cNvSpPr/>
            <p:nvPr/>
          </p:nvSpPr>
          <p:spPr>
            <a:xfrm>
              <a:off x="5145742" y="4165420"/>
              <a:ext cx="722354" cy="1204817"/>
            </a:xfrm>
            <a:prstGeom prst="mathMultiply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D2640D7A-6401-4201-A17E-0AD9917AE73C}"/>
                </a:ext>
              </a:extLst>
            </p:cNvPr>
            <p:cNvSpPr/>
            <p:nvPr/>
          </p:nvSpPr>
          <p:spPr>
            <a:xfrm>
              <a:off x="6625265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0.3</a:t>
              </a:r>
              <a:endParaRPr kumimoji="1" lang="ja-JP" altLang="en-US" sz="900" dirty="0"/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BA099AD4-A3F9-49ED-9F30-617ED483B2A1}"/>
                </a:ext>
              </a:extLst>
            </p:cNvPr>
            <p:cNvSpPr/>
            <p:nvPr/>
          </p:nvSpPr>
          <p:spPr>
            <a:xfrm>
              <a:off x="8877055" y="4410284"/>
              <a:ext cx="447338" cy="71508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dirty="0"/>
                <a:t>1.9</a:t>
              </a:r>
              <a:endParaRPr kumimoji="1" lang="ja-JP" altLang="en-US" sz="900" dirty="0"/>
            </a:p>
          </p:txBody>
        </p:sp>
        <p:sp>
          <p:nvSpPr>
            <p:cNvPr id="117" name="乗算記号 116">
              <a:extLst>
                <a:ext uri="{FF2B5EF4-FFF2-40B4-BE49-F238E27FC236}">
                  <a16:creationId xmlns:a16="http://schemas.microsoft.com/office/drawing/2014/main" id="{1B036845-BA7C-4859-9790-E320F1C6329A}"/>
                </a:ext>
              </a:extLst>
            </p:cNvPr>
            <p:cNvSpPr/>
            <p:nvPr/>
          </p:nvSpPr>
          <p:spPr>
            <a:xfrm>
              <a:off x="9183646" y="4165420"/>
              <a:ext cx="722354" cy="1204817"/>
            </a:xfrm>
            <a:prstGeom prst="mathMultiply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118" name="直線コネクタ 117">
              <a:extLst>
                <a:ext uri="{FF2B5EF4-FFF2-40B4-BE49-F238E27FC236}">
                  <a16:creationId xmlns:a16="http://schemas.microsoft.com/office/drawing/2014/main" id="{E8AED602-8D40-49F3-9C87-E791ED439AB5}"/>
                </a:ext>
              </a:extLst>
            </p:cNvPr>
            <p:cNvCxnSpPr>
              <a:cxnSpLocks/>
            </p:cNvCxnSpPr>
            <p:nvPr/>
          </p:nvCxnSpPr>
          <p:spPr>
            <a:xfrm>
              <a:off x="5730588" y="4356459"/>
              <a:ext cx="0" cy="113330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EA48AF94-E930-4130-8DD2-EBF1CC0F1E2D}"/>
                </a:ext>
              </a:extLst>
            </p:cNvPr>
            <p:cNvCxnSpPr>
              <a:cxnSpLocks/>
            </p:cNvCxnSpPr>
            <p:nvPr/>
          </p:nvCxnSpPr>
          <p:spPr>
            <a:xfrm>
              <a:off x="9324393" y="4347976"/>
              <a:ext cx="0" cy="113330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BD22C6F8-6C19-4821-9098-B91150E161EA}"/>
                </a:ext>
              </a:extLst>
            </p:cNvPr>
            <p:cNvCxnSpPr/>
            <p:nvPr/>
          </p:nvCxnSpPr>
          <p:spPr>
            <a:xfrm>
              <a:off x="5954257" y="5289176"/>
              <a:ext cx="314646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64AAF084-2E77-403F-ABD3-23D59C696E47}"/>
                </a:ext>
              </a:extLst>
            </p:cNvPr>
            <p:cNvSpPr txBox="1"/>
            <p:nvPr/>
          </p:nvSpPr>
          <p:spPr>
            <a:xfrm>
              <a:off x="5371380" y="4652412"/>
              <a:ext cx="2568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/>
                <a:t>0</a:t>
              </a:r>
              <a:endParaRPr kumimoji="1" lang="ja-JP" altLang="en-US" sz="900" dirty="0"/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3C3287AC-5197-4CC1-85CA-6751578D8660}"/>
                </a:ext>
              </a:extLst>
            </p:cNvPr>
            <p:cNvSpPr txBox="1"/>
            <p:nvPr/>
          </p:nvSpPr>
          <p:spPr>
            <a:xfrm>
              <a:off x="9363555" y="4648228"/>
              <a:ext cx="36901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/>
                <a:t>2.0</a:t>
              </a:r>
              <a:endParaRPr kumimoji="1" lang="ja-JP" altLang="en-US" sz="900" dirty="0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9AC65B11-E20F-4D69-AF4C-FC9F7F6C0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" y="4252957"/>
            <a:ext cx="4576701" cy="26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94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D6F5739-AECB-4F01-8A49-FA8D78298E0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3999" y="49325"/>
                <a:ext cx="6858000" cy="845503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4000" b="1" dirty="0"/>
                  <a:t>パラメータ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1" i="1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ja-JP" altLang="en-US" sz="4000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D6F5739-AECB-4F01-8A49-FA8D78298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3999" y="49325"/>
                <a:ext cx="6858000" cy="845503"/>
              </a:xfrm>
              <a:blipFill>
                <a:blip r:embed="rId2"/>
                <a:stretch>
                  <a:fillRect b="-29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25FF53-BB73-4EF7-87D3-5B22C145AE2F}"/>
              </a:ext>
            </a:extLst>
          </p:cNvPr>
          <p:cNvSpPr txBox="1"/>
          <p:nvPr/>
        </p:nvSpPr>
        <p:spPr>
          <a:xfrm>
            <a:off x="0" y="5281431"/>
            <a:ext cx="4952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●結果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dirty="0"/>
              <a:t>・操作パラメータ</a:t>
            </a:r>
            <a:r>
              <a:rPr kumimoji="1" lang="en-US" altLang="ja-JP" dirty="0"/>
              <a:t>A</a:t>
            </a:r>
            <a:r>
              <a:rPr kumimoji="1" lang="ja-JP" altLang="en-US" dirty="0"/>
              <a:t>から操作パラメータ</a:t>
            </a:r>
            <a:r>
              <a:rPr kumimoji="1" lang="en-US" altLang="ja-JP" dirty="0"/>
              <a:t>B</a:t>
            </a:r>
            <a:r>
              <a:rPr kumimoji="1" lang="ja-JP" altLang="en-US" dirty="0"/>
              <a:t>に変更</a:t>
            </a:r>
            <a:endParaRPr kumimoji="1" lang="en-US" altLang="ja-JP" dirty="0"/>
          </a:p>
          <a:p>
            <a:r>
              <a:rPr kumimoji="1" lang="ja-JP" altLang="en-US" dirty="0"/>
              <a:t>　　したときに</a:t>
            </a:r>
            <a:r>
              <a:rPr kumimoji="1" lang="ja-JP" altLang="en-US" dirty="0">
                <a:solidFill>
                  <a:srgbClr val="FF0000"/>
                </a:solidFill>
              </a:rPr>
              <a:t>減少する</a:t>
            </a:r>
            <a:r>
              <a:rPr kumimoji="1" lang="ja-JP" altLang="en-US" dirty="0"/>
              <a:t>ことが確認できた．</a:t>
            </a:r>
            <a:endParaRPr kumimoji="1" lang="en-US" altLang="ja-JP" dirty="0"/>
          </a:p>
          <a:p>
            <a:r>
              <a:rPr kumimoji="1" lang="ja-JP" altLang="en-US" dirty="0"/>
              <a:t>　・アンケートと正の相関が確認できた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2EEB728-A47D-4D20-AB68-B9553903E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54751"/>
            <a:ext cx="4953000" cy="2788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972D1E7B-3846-4FAB-9A22-7E5F27069143}"/>
                  </a:ext>
                </a:extLst>
              </p:cNvPr>
              <p:cNvSpPr/>
              <p:nvPr/>
            </p:nvSpPr>
            <p:spPr>
              <a:xfrm>
                <a:off x="0" y="1016775"/>
                <a:ext cx="4806619" cy="1037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1600" dirty="0"/>
                  <a:t>●操作パラメータ条件</a:t>
                </a:r>
                <a:endParaRPr kumimoji="1" lang="en-US" altLang="ja-JP" sz="1600" dirty="0"/>
              </a:p>
              <a:p>
                <a:r>
                  <a:rPr kumimoji="1" lang="ja-JP" altLang="en-US" sz="1600" dirty="0"/>
                  <a:t>　・パラメータ</a:t>
                </a:r>
                <a:r>
                  <a:rPr kumimoji="1" lang="en-US" altLang="ja-JP" sz="1600" dirty="0"/>
                  <a:t>A</a:t>
                </a:r>
                <a:r>
                  <a:rPr kumimoji="1" lang="ja-JP" altLang="en-US" sz="1600" dirty="0"/>
                  <a:t>　－＞　ジョイスティック</a:t>
                </a:r>
                <a:r>
                  <a:rPr kumimoji="1" lang="en-US" altLang="ja-JP" sz="1600" dirty="0"/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kumimoji="1" lang="en-US" altLang="ja-JP" sz="1600" dirty="0"/>
              </a:p>
              <a:p>
                <a:r>
                  <a:rPr kumimoji="1" lang="ja-JP" altLang="en-US" sz="1600" dirty="0"/>
                  <a:t>　・パラメータ</a:t>
                </a:r>
                <a:r>
                  <a:rPr kumimoji="1" lang="en-US" altLang="ja-JP" sz="1600" dirty="0"/>
                  <a:t>B</a:t>
                </a:r>
                <a:r>
                  <a:rPr kumimoji="1" lang="ja-JP" altLang="en-US" sz="1600" dirty="0"/>
                  <a:t>　－＞　ジョイスティック</a:t>
                </a:r>
                <a:r>
                  <a:rPr kumimoji="1" lang="en-US" altLang="ja-JP" sz="1600" dirty="0"/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kumimoji="1" lang="en-US" altLang="ja-JP" sz="1600" dirty="0"/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972D1E7B-3846-4FAB-9A22-7E5F27069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6775"/>
                <a:ext cx="4806619" cy="1037976"/>
              </a:xfrm>
              <a:prstGeom prst="rect">
                <a:avLst/>
              </a:prstGeom>
              <a:blipFill>
                <a:blip r:embed="rId4"/>
                <a:stretch>
                  <a:fillRect l="-635" t="-1765" b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>
            <a:extLst>
              <a:ext uri="{FF2B5EF4-FFF2-40B4-BE49-F238E27FC236}">
                <a16:creationId xmlns:a16="http://schemas.microsoft.com/office/drawing/2014/main" id="{5C297C45-47A4-4E74-B69B-3CD0712B3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8" y="2135845"/>
            <a:ext cx="4806619" cy="2854699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51047B0E-1D93-4AA5-A004-4A435E9D2BAC}"/>
              </a:ext>
            </a:extLst>
          </p:cNvPr>
          <p:cNvSpPr/>
          <p:nvPr/>
        </p:nvSpPr>
        <p:spPr>
          <a:xfrm>
            <a:off x="4492792" y="5821043"/>
            <a:ext cx="753615" cy="5182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791E4F28-D948-496A-B4BA-FC66DE9EC5DA}"/>
                  </a:ext>
                </a:extLst>
              </p:cNvPr>
              <p:cNvSpPr txBox="1"/>
              <p:nvPr/>
            </p:nvSpPr>
            <p:spPr>
              <a:xfrm>
                <a:off x="5099382" y="5625453"/>
                <a:ext cx="48066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　・操作感の違いが自己運動推定に影響を及ぼす</a:t>
                </a:r>
                <a:endParaRPr kumimoji="1" lang="en-US" altLang="ja-JP" dirty="0"/>
              </a:p>
              <a:p>
                <a:r>
                  <a:rPr kumimoji="1" lang="ja-JP" altLang="en-US" dirty="0"/>
                  <a:t>　・パラメータ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1" i="1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kumimoji="1" lang="ja-JP" altLang="en-US" dirty="0"/>
                  <a:t>が操作性の客観指標として用い</a:t>
                </a:r>
                <a:endParaRPr kumimoji="1" lang="en-US" altLang="ja-JP" dirty="0"/>
              </a:p>
              <a:p>
                <a:r>
                  <a:rPr kumimoji="1" lang="ja-JP" altLang="en-US" dirty="0"/>
                  <a:t>　　</a:t>
                </a:r>
                <a:r>
                  <a:rPr kumimoji="1" lang="ja-JP" altLang="en-US" dirty="0" err="1"/>
                  <a:t>る</a:t>
                </a:r>
                <a:r>
                  <a:rPr kumimoji="1" lang="ja-JP" altLang="en-US" dirty="0"/>
                  <a:t>ことが可能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791E4F28-D948-496A-B4BA-FC66DE9E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82" y="5625453"/>
                <a:ext cx="4806618" cy="923330"/>
              </a:xfrm>
              <a:prstGeom prst="rect">
                <a:avLst/>
              </a:prstGeom>
              <a:blipFill>
                <a:blip r:embed="rId6"/>
                <a:stretch>
                  <a:fillRect t="-3311" b="-105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45B3EF2-7156-4A00-9E72-3359FB04C89F}"/>
              </a:ext>
            </a:extLst>
          </p:cNvPr>
          <p:cNvSpPr txBox="1"/>
          <p:nvPr/>
        </p:nvSpPr>
        <p:spPr>
          <a:xfrm>
            <a:off x="8381999" y="4175944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r=0.3655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385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975" y="49325"/>
            <a:ext cx="7348024" cy="845503"/>
          </a:xfrm>
        </p:spPr>
        <p:txBody>
          <a:bodyPr>
            <a:normAutofit/>
          </a:bodyPr>
          <a:lstStyle/>
          <a:p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数理モデル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30B743-43BA-4D79-AF11-4AD7CF277494}"/>
              </a:ext>
            </a:extLst>
          </p:cNvPr>
          <p:cNvSpPr txBox="1"/>
          <p:nvPr/>
        </p:nvSpPr>
        <p:spPr>
          <a:xfrm>
            <a:off x="260295" y="950794"/>
            <a:ext cx="8158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u="sng" dirty="0"/>
              <a:t>眼球の動きを推定する数理モデル</a:t>
            </a:r>
            <a:endParaRPr kumimoji="1" lang="en-US" altLang="ja-JP" sz="2400" b="1" u="sng" dirty="0"/>
          </a:p>
          <a:p>
            <a:r>
              <a:rPr kumimoji="1" lang="ja-JP" altLang="en-US" sz="2400" dirty="0"/>
              <a:t>　目標角度の入力から推定される眼球の角速度を出力するモデル</a:t>
            </a:r>
            <a:endParaRPr kumimoji="1" lang="en-US" altLang="ja-JP" sz="2400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95998E3-2125-4A94-A2B8-2582A4E5A1EB}"/>
              </a:ext>
            </a:extLst>
          </p:cNvPr>
          <p:cNvGrpSpPr/>
          <p:nvPr/>
        </p:nvGrpSpPr>
        <p:grpSpPr>
          <a:xfrm>
            <a:off x="-42264" y="1813543"/>
            <a:ext cx="9838727" cy="3899265"/>
            <a:chOff x="560795" y="702114"/>
            <a:chExt cx="8478804" cy="3925370"/>
          </a:xfrm>
        </p:grpSpPr>
        <p:pic>
          <p:nvPicPr>
            <p:cNvPr id="6" name="図 5" descr="テキスト, 地図 が含まれている画像&#10;&#10;自動的に生成された説明">
              <a:extLst>
                <a:ext uri="{FF2B5EF4-FFF2-40B4-BE49-F238E27FC236}">
                  <a16:creationId xmlns:a16="http://schemas.microsoft.com/office/drawing/2014/main" id="{1ECE5C22-7607-45AD-95F0-E1CA496D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505" y="1208766"/>
              <a:ext cx="6566036" cy="3314255"/>
            </a:xfrm>
            <a:prstGeom prst="rect">
              <a:avLst/>
            </a:prstGeom>
          </p:spPr>
        </p:pic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E382F0FC-985C-4A48-B5F0-92F5BF7E1D06}"/>
                </a:ext>
              </a:extLst>
            </p:cNvPr>
            <p:cNvSpPr txBox="1"/>
            <p:nvPr/>
          </p:nvSpPr>
          <p:spPr>
            <a:xfrm>
              <a:off x="560795" y="702114"/>
              <a:ext cx="1210588" cy="774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/>
                <a:t>目標角度</a:t>
              </a:r>
              <a:endParaRPr kumimoji="1" lang="en-US" altLang="ja-JP" sz="2000" dirty="0"/>
            </a:p>
            <a:p>
              <a:r>
                <a:rPr kumimoji="1" lang="ja-JP" altLang="en-US" sz="2000" dirty="0"/>
                <a:t>の入力</a:t>
              </a:r>
            </a:p>
          </p:txBody>
        </p:sp>
        <p:sp>
          <p:nvSpPr>
            <p:cNvPr id="42" name="矢印: 右 41">
              <a:extLst>
                <a:ext uri="{FF2B5EF4-FFF2-40B4-BE49-F238E27FC236}">
                  <a16:creationId xmlns:a16="http://schemas.microsoft.com/office/drawing/2014/main" id="{4C71554B-FAD8-4AC7-923C-58E4EDA27EE0}"/>
                </a:ext>
              </a:extLst>
            </p:cNvPr>
            <p:cNvSpPr/>
            <p:nvPr/>
          </p:nvSpPr>
          <p:spPr>
            <a:xfrm>
              <a:off x="1155469" y="1335242"/>
              <a:ext cx="344835" cy="3195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矢印: 右 6">
              <a:extLst>
                <a:ext uri="{FF2B5EF4-FFF2-40B4-BE49-F238E27FC236}">
                  <a16:creationId xmlns:a16="http://schemas.microsoft.com/office/drawing/2014/main" id="{2119D9E2-79A4-4434-BAAB-034AB79186F8}"/>
                </a:ext>
              </a:extLst>
            </p:cNvPr>
            <p:cNvSpPr/>
            <p:nvPr/>
          </p:nvSpPr>
          <p:spPr>
            <a:xfrm>
              <a:off x="7175262" y="3949014"/>
              <a:ext cx="443460" cy="3845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A37941B-A807-4AEC-8405-34D83695219B}"/>
                </a:ext>
              </a:extLst>
            </p:cNvPr>
            <p:cNvSpPr txBox="1"/>
            <p:nvPr/>
          </p:nvSpPr>
          <p:spPr>
            <a:xfrm>
              <a:off x="7657889" y="3800706"/>
              <a:ext cx="1381710" cy="71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/>
                <a:t>眼球運動の推定値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C1A9770-244C-46BC-A46A-26F6207FF6DD}"/>
                </a:ext>
              </a:extLst>
            </p:cNvPr>
            <p:cNvSpPr/>
            <p:nvPr/>
          </p:nvSpPr>
          <p:spPr>
            <a:xfrm>
              <a:off x="1496122" y="3925901"/>
              <a:ext cx="1227926" cy="701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9A386FE-AA3B-4016-BBD6-CCF31DEBF5C4}"/>
                </a:ext>
              </a:extLst>
            </p:cNvPr>
            <p:cNvSpPr/>
            <p:nvPr/>
          </p:nvSpPr>
          <p:spPr>
            <a:xfrm>
              <a:off x="5532998" y="1350498"/>
              <a:ext cx="870722" cy="5416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/>
                <a:t>半規管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295D845-7CE1-40E7-9C8E-C4CB5D882C22}"/>
                </a:ext>
              </a:extLst>
            </p:cNvPr>
            <p:cNvSpPr/>
            <p:nvPr/>
          </p:nvSpPr>
          <p:spPr>
            <a:xfrm>
              <a:off x="5532999" y="2887399"/>
              <a:ext cx="894494" cy="5416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/>
                <a:t>半規管の</a:t>
              </a:r>
              <a:endParaRPr kumimoji="1" lang="en-US" altLang="ja-JP" sz="1200" dirty="0"/>
            </a:p>
            <a:p>
              <a:pPr algn="ctr"/>
              <a:r>
                <a:rPr kumimoji="1" lang="ja-JP" altLang="en-US" sz="1200" dirty="0"/>
                <a:t>内部モデル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D656015D-C9FA-432A-9E43-2D9EABE8BACE}"/>
                    </a:ext>
                  </a:extLst>
                </p:cNvPr>
                <p:cNvSpPr/>
                <p:nvPr/>
              </p:nvSpPr>
              <p:spPr>
                <a:xfrm>
                  <a:off x="1797161" y="1939209"/>
                  <a:ext cx="386862" cy="3727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D656015D-C9FA-432A-9E43-2D9EABE8B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161" y="1939209"/>
                  <a:ext cx="386862" cy="37279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2AAAAFB-E36E-4EC1-9F00-EC1550B72A90}"/>
                    </a:ext>
                  </a:extLst>
                </p:cNvPr>
                <p:cNvSpPr/>
                <p:nvPr/>
              </p:nvSpPr>
              <p:spPr>
                <a:xfrm>
                  <a:off x="2408622" y="1339870"/>
                  <a:ext cx="870722" cy="54160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ja-JP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kumimoji="1" lang="en-US" altLang="ja-JP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ja-JP" altLang="en-US" sz="1200" dirty="0"/>
                </a:p>
              </p:txBody>
            </p:sp>
          </mc:Choice>
          <mc:Fallback xmlns=""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2AAAAFB-E36E-4EC1-9F00-EC1550B72A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622" y="1339870"/>
                  <a:ext cx="870722" cy="5416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DF9DCBB-25AA-4079-A7BE-A7C28D299552}"/>
                </a:ext>
              </a:extLst>
            </p:cNvPr>
            <p:cNvSpPr/>
            <p:nvPr/>
          </p:nvSpPr>
          <p:spPr>
            <a:xfrm>
              <a:off x="3280508" y="2550719"/>
              <a:ext cx="3531765" cy="1087528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49ABF96-EB59-4E83-B725-091CE80D6DE7}"/>
                </a:ext>
              </a:extLst>
            </p:cNvPr>
            <p:cNvSpPr txBox="1"/>
            <p:nvPr/>
          </p:nvSpPr>
          <p:spPr>
            <a:xfrm flipH="1">
              <a:off x="3279344" y="2518067"/>
              <a:ext cx="13636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solidFill>
                    <a:schemeClr val="accent2">
                      <a:lumMod val="75000"/>
                    </a:schemeClr>
                  </a:solidFill>
                </a:rPr>
                <a:t>内部モデル</a:t>
              </a:r>
            </a:p>
          </p:txBody>
        </p:sp>
      </p:grp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780F2BA-534A-4DC1-9B7F-306DADE88572}"/>
              </a:ext>
            </a:extLst>
          </p:cNvPr>
          <p:cNvCxnSpPr>
            <a:cxnSpLocks/>
            <a:stCxn id="31" idx="7"/>
            <a:endCxn id="45" idx="2"/>
          </p:cNvCxnSpPr>
          <p:nvPr/>
        </p:nvCxnSpPr>
        <p:spPr>
          <a:xfrm flipV="1">
            <a:off x="5482110" y="2326107"/>
            <a:ext cx="1723330" cy="108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72351E0-7911-48BE-86C0-C96AC5440C3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flipH="1">
            <a:off x="3186060" y="4948068"/>
            <a:ext cx="1722780" cy="23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楕円 30">
            <a:extLst>
              <a:ext uri="{FF2B5EF4-FFF2-40B4-BE49-F238E27FC236}">
                <a16:creationId xmlns:a16="http://schemas.microsoft.com/office/drawing/2014/main" id="{10065EA6-7B36-4708-B2AE-0EAD3EF07614}"/>
              </a:ext>
            </a:extLst>
          </p:cNvPr>
          <p:cNvSpPr/>
          <p:nvPr/>
        </p:nvSpPr>
        <p:spPr>
          <a:xfrm>
            <a:off x="5124060" y="2370550"/>
            <a:ext cx="419482" cy="4399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11D43863-970F-45DA-AAE5-8259160D95C6}"/>
              </a:ext>
            </a:extLst>
          </p:cNvPr>
          <p:cNvSpPr/>
          <p:nvPr/>
        </p:nvSpPr>
        <p:spPr>
          <a:xfrm>
            <a:off x="4908840" y="4718877"/>
            <a:ext cx="504398" cy="45838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F95BF835-4A1E-4A86-B437-05A7C3955BFC}"/>
              </a:ext>
            </a:extLst>
          </p:cNvPr>
          <p:cNvGrpSpPr/>
          <p:nvPr/>
        </p:nvGrpSpPr>
        <p:grpSpPr>
          <a:xfrm>
            <a:off x="5816791" y="1864442"/>
            <a:ext cx="2703158" cy="461665"/>
            <a:chOff x="1788459" y="5276472"/>
            <a:chExt cx="2703158" cy="461665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3B28FCC8-8CC5-48A0-AFB2-74229DF61A42}"/>
                </a:ext>
              </a:extLst>
            </p:cNvPr>
            <p:cNvSpPr/>
            <p:nvPr/>
          </p:nvSpPr>
          <p:spPr>
            <a:xfrm>
              <a:off x="1788459" y="5335328"/>
              <a:ext cx="2691822" cy="3489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642EEBF-09A4-4F6C-AF6F-B325B8C40C65}"/>
                </a:ext>
              </a:extLst>
            </p:cNvPr>
            <p:cNvSpPr txBox="1"/>
            <p:nvPr/>
          </p:nvSpPr>
          <p:spPr>
            <a:xfrm>
              <a:off x="1862599" y="5276472"/>
              <a:ext cx="2629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rgbClr val="FF0000"/>
                  </a:solidFill>
                </a:rPr>
                <a:t>実際</a:t>
              </a:r>
              <a:r>
                <a:rPr kumimoji="1" lang="ja-JP" altLang="en-US" sz="2400" dirty="0"/>
                <a:t>の頭部の動き</a:t>
              </a:r>
              <a:endParaRPr kumimoji="1" lang="en-US" altLang="ja-JP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09E7BEE1-335D-4BE3-BB13-33B055F2E12D}"/>
                  </a:ext>
                </a:extLst>
              </p:cNvPr>
              <p:cNvSpPr txBox="1"/>
              <p:nvPr/>
            </p:nvSpPr>
            <p:spPr>
              <a:xfrm>
                <a:off x="1973196" y="6178918"/>
                <a:ext cx="6591484" cy="637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kumimoji="1" lang="en-US" altLang="ja-JP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num>
                      <m:den>
                        <m: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kumimoji="1" lang="ja-JP" altLang="en-US" sz="2400" b="1" i="1">
                        <a:latin typeface="Cambria Math" panose="02040503050406030204" pitchFamily="18" charset="0"/>
                      </a:rPr>
                      <m:t>ー＞</m:t>
                    </m:r>
                    <m:r>
                      <a:rPr kumimoji="1" lang="en-US" altLang="ja-JP" sz="24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kumimoji="1" lang="ja-JP" altLang="en-US" sz="2400" b="1" i="1" smtClean="0">
                        <a:latin typeface="Cambria Math" panose="02040503050406030204" pitchFamily="18" charset="0"/>
                      </a:rPr>
                      <m:t>𝝎</m:t>
                    </m:r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により</m:t>
                    </m:r>
                  </m:oMath>
                </a14:m>
                <a:r>
                  <a:rPr kumimoji="1" lang="ja-JP" altLang="en-US" sz="2400" dirty="0"/>
                  <a:t>機械の操作性の評価ができる可能性</a:t>
                </a: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09E7BEE1-335D-4BE3-BB13-33B055F2E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196" y="6178918"/>
                <a:ext cx="6591484" cy="637803"/>
              </a:xfrm>
              <a:prstGeom prst="rect">
                <a:avLst/>
              </a:prstGeom>
              <a:blipFill>
                <a:blip r:embed="rId5"/>
                <a:stretch>
                  <a:fillRect r="-1018" b="-67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31B08CB-B93A-43C0-A7F1-EBA7FE2659D5}"/>
              </a:ext>
            </a:extLst>
          </p:cNvPr>
          <p:cNvGrpSpPr/>
          <p:nvPr/>
        </p:nvGrpSpPr>
        <p:grpSpPr>
          <a:xfrm>
            <a:off x="874730" y="5186717"/>
            <a:ext cx="4611324" cy="562829"/>
            <a:chOff x="4690015" y="5325778"/>
            <a:chExt cx="4611324" cy="562829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7DF538BC-0A1B-4355-B196-7C9DAD96B7B2}"/>
                </a:ext>
              </a:extLst>
            </p:cNvPr>
            <p:cNvSpPr/>
            <p:nvPr/>
          </p:nvSpPr>
          <p:spPr>
            <a:xfrm>
              <a:off x="4690015" y="5391390"/>
              <a:ext cx="4269746" cy="3415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38CB6A66-3145-4B86-81A2-E6C76B2FFFE2}"/>
                </a:ext>
              </a:extLst>
            </p:cNvPr>
            <p:cNvSpPr txBox="1"/>
            <p:nvPr/>
          </p:nvSpPr>
          <p:spPr>
            <a:xfrm>
              <a:off x="4701351" y="5325778"/>
              <a:ext cx="45999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rgbClr val="FF0000"/>
                  </a:solidFill>
                </a:rPr>
                <a:t>頭の中で推定している</a:t>
              </a:r>
              <a:r>
                <a:rPr kumimoji="1" lang="ja-JP" altLang="en-US" sz="2400" dirty="0"/>
                <a:t>頭部の動き</a:t>
              </a:r>
              <a:endParaRPr kumimoji="1" lang="en-US" altLang="ja-JP" sz="2400" dirty="0"/>
            </a:p>
          </p:txBody>
        </p:sp>
        <p:cxnSp>
          <p:nvCxnSpPr>
            <p:cNvPr id="52" name="コネクタ: カギ線 51">
              <a:extLst>
                <a:ext uri="{FF2B5EF4-FFF2-40B4-BE49-F238E27FC236}">
                  <a16:creationId xmlns:a16="http://schemas.microsoft.com/office/drawing/2014/main" id="{275D6597-D7D3-4CEF-A36D-9DC17E0442F1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16200000" flipH="1">
              <a:off x="7157996" y="5630792"/>
              <a:ext cx="101165" cy="4144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9558CF9-49FA-4880-86CD-3A7E44917B0C}"/>
              </a:ext>
            </a:extLst>
          </p:cNvPr>
          <p:cNvSpPr txBox="1"/>
          <p:nvPr/>
        </p:nvSpPr>
        <p:spPr>
          <a:xfrm>
            <a:off x="3680052" y="5579588"/>
            <a:ext cx="1943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計測した</a:t>
            </a:r>
            <a:r>
              <a:rPr kumimoji="1" lang="en-US" altLang="ja-JP" dirty="0"/>
              <a:t>VOR</a:t>
            </a:r>
            <a:r>
              <a:rPr kumimoji="1" lang="ja-JP" altLang="en-US" dirty="0"/>
              <a:t>から</a:t>
            </a:r>
            <a:endParaRPr kumimoji="1" lang="en-US" altLang="ja-JP" dirty="0"/>
          </a:p>
          <a:p>
            <a:r>
              <a:rPr kumimoji="1" lang="ja-JP" altLang="en-US" dirty="0"/>
              <a:t>逆算して求める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9BF13A60-9034-464B-A735-857814A171E8}"/>
                  </a:ext>
                </a:extLst>
              </p:cNvPr>
              <p:cNvSpPr txBox="1"/>
              <p:nvPr/>
            </p:nvSpPr>
            <p:spPr>
              <a:xfrm>
                <a:off x="5019604" y="4800263"/>
                <a:ext cx="393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9BF13A60-9034-464B-A735-857814A17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604" y="4800263"/>
                <a:ext cx="393634" cy="369332"/>
              </a:xfrm>
              <a:prstGeom prst="rect">
                <a:avLst/>
              </a:prstGeom>
              <a:blipFill>
                <a:blip r:embed="rId6"/>
                <a:stretch>
                  <a:fillRect t="-3279" r="-169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C3CAB11B-0A27-4408-949F-79D5C597574B}"/>
              </a:ext>
            </a:extLst>
          </p:cNvPr>
          <p:cNvSpPr/>
          <p:nvPr/>
        </p:nvSpPr>
        <p:spPr>
          <a:xfrm>
            <a:off x="4552991" y="4010618"/>
            <a:ext cx="154507" cy="202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6FFCD69-9EE3-419A-B157-8B999D203E43}"/>
              </a:ext>
            </a:extLst>
          </p:cNvPr>
          <p:cNvSpPr/>
          <p:nvPr/>
        </p:nvSpPr>
        <p:spPr>
          <a:xfrm>
            <a:off x="2584999" y="2257324"/>
            <a:ext cx="2485045" cy="263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5132E2-FD05-4D70-9D07-D2B975A9276B}"/>
              </a:ext>
            </a:extLst>
          </p:cNvPr>
          <p:cNvSpPr txBox="1"/>
          <p:nvPr/>
        </p:nvSpPr>
        <p:spPr>
          <a:xfrm>
            <a:off x="6893326" y="4917393"/>
            <a:ext cx="6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VOR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0FEA1423-5ADC-4E89-A074-C6B3F0BD997A}"/>
                  </a:ext>
                </a:extLst>
              </p:cNvPr>
              <p:cNvSpPr txBox="1"/>
              <p:nvPr/>
            </p:nvSpPr>
            <p:spPr>
              <a:xfrm>
                <a:off x="2854313" y="1771332"/>
                <a:ext cx="825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ja-JP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kumimoji="1" lang="ja-JP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0FEA1423-5ADC-4E89-A074-C6B3F0BD9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13" y="1771332"/>
                <a:ext cx="82573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40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研究目的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0AAE3B-1EC2-4B8F-824B-F5BE0AF6913A}"/>
              </a:ext>
            </a:extLst>
          </p:cNvPr>
          <p:cNvSpPr txBox="1"/>
          <p:nvPr/>
        </p:nvSpPr>
        <p:spPr>
          <a:xfrm>
            <a:off x="1164431" y="1200067"/>
            <a:ext cx="76733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●目的</a:t>
            </a:r>
            <a:endParaRPr kumimoji="1" lang="en-US" altLang="ja-JP" sz="2000" dirty="0"/>
          </a:p>
          <a:p>
            <a:r>
              <a:rPr kumimoji="1" lang="ja-JP" altLang="en-US" sz="2000" dirty="0"/>
              <a:t>　・以下の回転座席を使用して調査</a:t>
            </a:r>
            <a:endParaRPr kumimoji="1" lang="en-US" altLang="ja-JP" sz="2000" dirty="0"/>
          </a:p>
          <a:p>
            <a:r>
              <a:rPr kumimoji="1" lang="ja-JP" altLang="en-US" sz="2000" dirty="0"/>
              <a:t>　　　１，ヨー方向の能動，受動の差による</a:t>
            </a:r>
            <a:r>
              <a:rPr kumimoji="1" lang="en-US" altLang="ja-JP" sz="2000" dirty="0">
                <a:solidFill>
                  <a:srgbClr val="FF0000"/>
                </a:solidFill>
              </a:rPr>
              <a:t>VOR</a:t>
            </a:r>
            <a:r>
              <a:rPr kumimoji="1" lang="ja-JP" altLang="en-US" sz="2000" dirty="0">
                <a:solidFill>
                  <a:srgbClr val="FF0000"/>
                </a:solidFill>
              </a:rPr>
              <a:t>の変化</a:t>
            </a:r>
            <a:r>
              <a:rPr kumimoji="1" lang="ja-JP" altLang="en-US" sz="2000" dirty="0"/>
              <a:t>を確認</a:t>
            </a:r>
            <a:endParaRPr kumimoji="1" lang="en-US" altLang="ja-JP" sz="2000" dirty="0"/>
          </a:p>
          <a:p>
            <a:r>
              <a:rPr kumimoji="1" lang="ja-JP" altLang="en-US" sz="2000" dirty="0"/>
              <a:t>　　　２，能動における操作感の違いが</a:t>
            </a:r>
            <a:r>
              <a:rPr kumimoji="1" lang="en-US" altLang="ja-JP" sz="2000" dirty="0">
                <a:solidFill>
                  <a:srgbClr val="FF0000"/>
                </a:solidFill>
              </a:rPr>
              <a:t>VOR</a:t>
            </a:r>
            <a:r>
              <a:rPr kumimoji="1" lang="ja-JP" altLang="en-US" sz="2000" dirty="0">
                <a:solidFill>
                  <a:srgbClr val="FF0000"/>
                </a:solidFill>
              </a:rPr>
              <a:t>と操作性に与える影響</a:t>
            </a:r>
            <a:r>
              <a:rPr kumimoji="1" lang="ja-JP" altLang="en-US" sz="2000" dirty="0"/>
              <a:t>を調査</a:t>
            </a:r>
            <a:endParaRPr kumimoji="1" lang="en-US" altLang="ja-JP" sz="2000" dirty="0"/>
          </a:p>
          <a:p>
            <a:r>
              <a:rPr kumimoji="1" lang="ja-JP" altLang="en-US" dirty="0"/>
              <a:t>　</a:t>
            </a:r>
            <a:endParaRPr kumimoji="1" lang="en-US" altLang="ja-JP" dirty="0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E60B5669-6BA6-41FD-8A06-73C7188F1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253"/>
            <a:ext cx="2693070" cy="3945890"/>
          </a:xfrm>
          <a:prstGeom prst="rect">
            <a:avLst/>
          </a:prstGeom>
        </p:spPr>
      </p:pic>
      <p:pic>
        <p:nvPicPr>
          <p:cNvPr id="6" name="装置_Trim10">
            <a:hlinkClick r:id="" action="ppaction://media"/>
            <a:extLst>
              <a:ext uri="{FF2B5EF4-FFF2-40B4-BE49-F238E27FC236}">
                <a16:creationId xmlns:a16="http://schemas.microsoft.com/office/drawing/2014/main" id="{6567E021-DE20-45B8-A556-7926E1E736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6675" y="2614253"/>
            <a:ext cx="4399325" cy="394589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28A65E-8106-43A3-B9CF-2B9081587C08}"/>
              </a:ext>
            </a:extLst>
          </p:cNvPr>
          <p:cNvSpPr txBox="1"/>
          <p:nvPr/>
        </p:nvSpPr>
        <p:spPr>
          <a:xfrm>
            <a:off x="2930321" y="473182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ジョイスティックの角度と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回転座席の動きを対応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7AA6336-1FCC-4C57-9B2A-C07C3A1EF790}"/>
                  </a:ext>
                </a:extLst>
              </p:cNvPr>
              <p:cNvSpPr txBox="1"/>
              <p:nvPr/>
            </p:nvSpPr>
            <p:spPr>
              <a:xfrm>
                <a:off x="3339002" y="3196103"/>
                <a:ext cx="1511952" cy="1169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i="1" dirty="0">
                    <a:latin typeface="Cambria Math" panose="02040503050406030204" pitchFamily="18" charset="0"/>
                  </a:rPr>
                  <a:t>操作パラメータ</a:t>
                </a:r>
                <a:endParaRPr kumimoji="1" lang="en-US" altLang="ja-JP" i="1" dirty="0">
                  <a:latin typeface="Cambria Math" panose="02040503050406030204" pitchFamily="18" charset="0"/>
                </a:endParaRPr>
              </a:p>
              <a:p>
                <a:endParaRPr kumimoji="1" lang="en-US" altLang="ja-JP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7AA6336-1FCC-4C57-9B2A-C07C3A1EF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002" y="3196103"/>
                <a:ext cx="1511952" cy="1169487"/>
              </a:xfrm>
              <a:prstGeom prst="rect">
                <a:avLst/>
              </a:prstGeom>
              <a:blipFill>
                <a:blip r:embed="rId6"/>
                <a:stretch>
                  <a:fillRect l="-3629" t="-2604" r="-28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8C55FD4-9B49-4417-ABE5-5BEB9E7F16CC}"/>
              </a:ext>
            </a:extLst>
          </p:cNvPr>
          <p:cNvSpPr/>
          <p:nvPr/>
        </p:nvSpPr>
        <p:spPr>
          <a:xfrm>
            <a:off x="3339002" y="3657600"/>
            <a:ext cx="1511952" cy="83889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実験</a:t>
            </a:r>
            <a:r>
              <a:rPr lang="en-US" altLang="ja-JP" sz="4000" b="1" dirty="0"/>
              <a:t>1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DB04234-92DB-4DCF-A576-4266092CE73E}"/>
                  </a:ext>
                </a:extLst>
              </p:cNvPr>
              <p:cNvSpPr txBox="1"/>
              <p:nvPr/>
            </p:nvSpPr>
            <p:spPr>
              <a:xfrm>
                <a:off x="58735" y="1054684"/>
                <a:ext cx="6445317" cy="4370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●目的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・</a:t>
                </a:r>
                <a:r>
                  <a:rPr kumimoji="1" lang="ja-JP" altLang="en-US" sz="2000" dirty="0"/>
                  <a:t>能動，受動の差による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VOR</a:t>
                </a:r>
                <a:r>
                  <a:rPr kumimoji="1" lang="ja-JP" altLang="en-US" sz="2000" dirty="0">
                    <a:solidFill>
                      <a:srgbClr val="FF0000"/>
                    </a:solidFill>
                  </a:rPr>
                  <a:t>の変化</a:t>
                </a:r>
                <a:r>
                  <a:rPr kumimoji="1" lang="ja-JP" altLang="en-US" sz="2000" dirty="0"/>
                  <a:t>を確認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●内容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・固視点から</a:t>
                </a:r>
                <a:r>
                  <a:rPr kumimoji="1" lang="en-US" altLang="ja-JP" sz="2000" i="1" dirty="0">
                    <a:latin typeface="Cambria Math" panose="02040503050406030204" pitchFamily="18" charset="0"/>
                  </a:rPr>
                  <a:t>2m</a:t>
                </a:r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離れた位置で周波数に合わせたヨー方向の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　回転運動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・能動</a:t>
                </a:r>
                <a:r>
                  <a:rPr kumimoji="1" lang="en-US" altLang="ja-JP" sz="2000" i="1" dirty="0">
                    <a:latin typeface="Cambria Math" panose="02040503050406030204" pitchFamily="18" charset="0"/>
                  </a:rPr>
                  <a:t>/ </a:t>
                </a:r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受動の影響を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/>
                  <a:t>と</a:t>
                </a:r>
                <a:r>
                  <a:rPr kumimoji="1" lang="en-US" altLang="ja-JP" sz="2000" dirty="0"/>
                  <a:t>VOR</a:t>
                </a:r>
                <a:r>
                  <a:rPr kumimoji="1" lang="ja-JP" altLang="en-US" sz="2000" dirty="0"/>
                  <a:t>ゲインで評価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●被験者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・被験者男性</a:t>
                </a:r>
                <a:r>
                  <a:rPr kumimoji="1" lang="en-US" altLang="ja-JP" sz="2000" i="1" dirty="0">
                    <a:latin typeface="Cambria Math" panose="02040503050406030204" pitchFamily="18" charset="0"/>
                  </a:rPr>
                  <a:t>3</a:t>
                </a:r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名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●実験条件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　能動：自身で装置を操作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　受動：能動時の動きを再現（被験者操作なし）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・周波数は，</a:t>
                </a:r>
                <a:r>
                  <a:rPr kumimoji="1" lang="en-US" altLang="ja-JP" sz="2000" i="1" dirty="0">
                    <a:latin typeface="Cambria Math" panose="02040503050406030204" pitchFamily="18" charset="0"/>
                  </a:rPr>
                  <a:t>0.2Hz</a:t>
                </a:r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，</a:t>
                </a:r>
                <a:r>
                  <a:rPr kumimoji="1" lang="en-US" altLang="ja-JP" sz="2000" i="1" dirty="0">
                    <a:latin typeface="Cambria Math" panose="02040503050406030204" pitchFamily="18" charset="0"/>
                  </a:rPr>
                  <a:t>0.5Hz</a:t>
                </a:r>
                <a:r>
                  <a:rPr kumimoji="1" lang="ja-JP" altLang="en-US" sz="2000" i="1" dirty="0" err="1">
                    <a:latin typeface="Cambria Math" panose="02040503050406030204" pitchFamily="18" charset="0"/>
                  </a:rPr>
                  <a:t>，</a:t>
                </a:r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ランダムの</a:t>
                </a:r>
                <a:r>
                  <a:rPr kumimoji="1" lang="en-US" altLang="ja-JP" sz="2000" i="1" dirty="0">
                    <a:latin typeface="Cambria Math" panose="02040503050406030204" pitchFamily="18" charset="0"/>
                  </a:rPr>
                  <a:t>3</a:t>
                </a:r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条件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●実験手順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i="1" dirty="0">
                    <a:latin typeface="Cambria Math" panose="02040503050406030204" pitchFamily="18" charset="0"/>
                  </a:rPr>
                  <a:t>　</a:t>
                </a:r>
                <a:endParaRPr kumimoji="1" lang="en-US" altLang="ja-JP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DB04234-92DB-4DCF-A576-4266092CE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5" y="1054684"/>
                <a:ext cx="6445317" cy="4370427"/>
              </a:xfrm>
              <a:prstGeom prst="rect">
                <a:avLst/>
              </a:prstGeom>
              <a:blipFill>
                <a:blip r:embed="rId2"/>
                <a:stretch>
                  <a:fillRect l="-1041" t="-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>
            <a:extLst>
              <a:ext uri="{FF2B5EF4-FFF2-40B4-BE49-F238E27FC236}">
                <a16:creationId xmlns:a16="http://schemas.microsoft.com/office/drawing/2014/main" id="{CE8F4F18-CE19-40C0-A9F0-95AC8E259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26" y="3557884"/>
            <a:ext cx="3741753" cy="2998361"/>
          </a:xfrm>
          <a:prstGeom prst="rect">
            <a:avLst/>
          </a:prstGeom>
        </p:spPr>
      </p:pic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5E716F1B-1759-4F89-9EAD-B903E040770F}"/>
              </a:ext>
            </a:extLst>
          </p:cNvPr>
          <p:cNvGrpSpPr/>
          <p:nvPr/>
        </p:nvGrpSpPr>
        <p:grpSpPr>
          <a:xfrm>
            <a:off x="6540842" y="1037941"/>
            <a:ext cx="3020037" cy="2262175"/>
            <a:chOff x="6031684" y="1037942"/>
            <a:chExt cx="3020037" cy="2262175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668316D-1CB5-4339-99A3-315BCAAF21BF}"/>
                </a:ext>
              </a:extLst>
            </p:cNvPr>
            <p:cNvSpPr/>
            <p:nvPr/>
          </p:nvSpPr>
          <p:spPr>
            <a:xfrm>
              <a:off x="6031684" y="1037942"/>
              <a:ext cx="3020037" cy="226217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694635D8-F0DA-4F40-AB40-DBEB76B6A70C}"/>
                </a:ext>
              </a:extLst>
            </p:cNvPr>
            <p:cNvGrpSpPr/>
            <p:nvPr/>
          </p:nvGrpSpPr>
          <p:grpSpPr>
            <a:xfrm>
              <a:off x="6379705" y="1072180"/>
              <a:ext cx="2592704" cy="2227937"/>
              <a:chOff x="7463784" y="1409713"/>
              <a:chExt cx="2592704" cy="2227937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3CDDA4F9-6531-413D-B0AB-B129AD6D6DA8}"/>
                  </a:ext>
                </a:extLst>
              </p:cNvPr>
              <p:cNvGrpSpPr/>
              <p:nvPr/>
            </p:nvGrpSpPr>
            <p:grpSpPr>
              <a:xfrm>
                <a:off x="7463784" y="2079291"/>
                <a:ext cx="1778935" cy="1046554"/>
                <a:chOff x="7259189" y="2388640"/>
                <a:chExt cx="1778935" cy="1046554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A5E110BB-E19B-4E2C-8B09-A21CB561341E}"/>
                    </a:ext>
                  </a:extLst>
                </p:cNvPr>
                <p:cNvSpPr/>
                <p:nvPr/>
              </p:nvSpPr>
              <p:spPr>
                <a:xfrm>
                  <a:off x="7612226" y="2394963"/>
                  <a:ext cx="1072861" cy="1040231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C1DF46BF-4C0A-44D6-9B46-85726DEDD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48657" y="2588327"/>
                  <a:ext cx="71569" cy="3897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4CF84494-86C6-44C8-B334-0B129C9AD8BE}"/>
                    </a:ext>
                  </a:extLst>
                </p:cNvPr>
                <p:cNvSpPr/>
                <p:nvPr/>
              </p:nvSpPr>
              <p:spPr>
                <a:xfrm>
                  <a:off x="8761287" y="2394963"/>
                  <a:ext cx="276837" cy="29788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楕円 23">
                  <a:extLst>
                    <a:ext uri="{FF2B5EF4-FFF2-40B4-BE49-F238E27FC236}">
                      <a16:creationId xmlns:a16="http://schemas.microsoft.com/office/drawing/2014/main" id="{1E02F696-0A1F-45D9-8556-19016B315419}"/>
                    </a:ext>
                  </a:extLst>
                </p:cNvPr>
                <p:cNvSpPr/>
                <p:nvPr/>
              </p:nvSpPr>
              <p:spPr>
                <a:xfrm>
                  <a:off x="7268671" y="2811016"/>
                  <a:ext cx="276837" cy="297887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楕円 24">
                  <a:extLst>
                    <a:ext uri="{FF2B5EF4-FFF2-40B4-BE49-F238E27FC236}">
                      <a16:creationId xmlns:a16="http://schemas.microsoft.com/office/drawing/2014/main" id="{6D3397EB-F6C4-451A-85D0-9928B106835E}"/>
                    </a:ext>
                  </a:extLst>
                </p:cNvPr>
                <p:cNvSpPr/>
                <p:nvPr/>
              </p:nvSpPr>
              <p:spPr>
                <a:xfrm>
                  <a:off x="8761286" y="2813079"/>
                  <a:ext cx="276837" cy="297887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6B0418B-7515-4951-A212-4A8E188AD527}"/>
                    </a:ext>
                  </a:extLst>
                </p:cNvPr>
                <p:cNvSpPr/>
                <p:nvPr/>
              </p:nvSpPr>
              <p:spPr>
                <a:xfrm>
                  <a:off x="7259189" y="2388640"/>
                  <a:ext cx="276837" cy="29788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0075A66A-CB70-4FAD-BE83-3EFB80DB53C6}"/>
                  </a:ext>
                </a:extLst>
              </p:cNvPr>
              <p:cNvSpPr txBox="1"/>
              <p:nvPr/>
            </p:nvSpPr>
            <p:spPr>
              <a:xfrm>
                <a:off x="7929156" y="3218405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固視点</a:t>
                </a:r>
              </a:p>
            </p:txBody>
          </p: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D7D784B3-3896-4217-8AB2-BC37EF5A858B}"/>
                  </a:ext>
                </a:extLst>
              </p:cNvPr>
              <p:cNvCxnSpPr>
                <a:endCxn id="23" idx="0"/>
              </p:cNvCxnSpPr>
              <p:nvPr/>
            </p:nvCxnSpPr>
            <p:spPr>
              <a:xfrm>
                <a:off x="8965881" y="1786855"/>
                <a:ext cx="138420" cy="2987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33ADBF3-B40A-42E5-B58E-722A3456F5F6}"/>
                  </a:ext>
                </a:extLst>
              </p:cNvPr>
              <p:cNvSpPr txBox="1"/>
              <p:nvPr/>
            </p:nvSpPr>
            <p:spPr>
              <a:xfrm>
                <a:off x="7856351" y="1409713"/>
                <a:ext cx="21403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目標値</a:t>
                </a:r>
                <a:r>
                  <a:rPr kumimoji="1" lang="en-US" altLang="ja-JP" dirty="0"/>
                  <a:t>25</a:t>
                </a:r>
                <a:r>
                  <a:rPr kumimoji="1" lang="ja-JP" altLang="en-US" dirty="0"/>
                  <a:t>度～</a:t>
                </a:r>
                <a:r>
                  <a:rPr kumimoji="1" lang="en-US" altLang="ja-JP" dirty="0"/>
                  <a:t>45</a:t>
                </a:r>
                <a:r>
                  <a:rPr kumimoji="1" lang="ja-JP" altLang="en-US" dirty="0"/>
                  <a:t>度</a:t>
                </a:r>
              </a:p>
            </p:txBody>
          </p: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76490BF9-CF47-445B-A3A6-5FCDD97B2D90}"/>
                  </a:ext>
                </a:extLst>
              </p:cNvPr>
              <p:cNvCxnSpPr>
                <a:cxnSpLocks/>
                <a:endCxn id="25" idx="5"/>
              </p:cNvCxnSpPr>
              <p:nvPr/>
            </p:nvCxnSpPr>
            <p:spPr>
              <a:xfrm flipH="1" flipV="1">
                <a:off x="9202176" y="2757992"/>
                <a:ext cx="170096" cy="2554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388CF24-4709-47D9-8355-54055E46C4CF}"/>
                  </a:ext>
                </a:extLst>
              </p:cNvPr>
              <p:cNvSpPr txBox="1"/>
              <p:nvPr/>
            </p:nvSpPr>
            <p:spPr>
              <a:xfrm>
                <a:off x="8893990" y="2991319"/>
                <a:ext cx="11624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超えたとき</a:t>
                </a:r>
                <a:endParaRPr kumimoji="1" lang="en-US" altLang="ja-JP" dirty="0"/>
              </a:p>
              <a:p>
                <a:r>
                  <a:rPr kumimoji="1" lang="en-US" altLang="ja-JP" dirty="0"/>
                  <a:t>45</a:t>
                </a:r>
                <a:r>
                  <a:rPr kumimoji="1" lang="ja-JP" altLang="en-US" dirty="0"/>
                  <a:t>度以上</a:t>
                </a:r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5DDAE7F1-74C1-47B1-AE5A-73C9B54A09DE}"/>
                  </a:ext>
                </a:extLst>
              </p:cNvPr>
              <p:cNvCxnSpPr>
                <a:cxnSpLocks/>
                <a:stCxn id="21" idx="7"/>
              </p:cNvCxnSpPr>
              <p:nvPr/>
            </p:nvCxnSpPr>
            <p:spPr>
              <a:xfrm flipH="1">
                <a:off x="8581938" y="2237952"/>
                <a:ext cx="150627" cy="203244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DE01E15A-B3E1-445C-99C7-49C876096979}"/>
                  </a:ext>
                </a:extLst>
              </p:cNvPr>
              <p:cNvCxnSpPr>
                <a:cxnSpLocks/>
                <a:stCxn id="21" idx="6"/>
              </p:cNvCxnSpPr>
              <p:nvPr/>
            </p:nvCxnSpPr>
            <p:spPr>
              <a:xfrm flipH="1">
                <a:off x="8658482" y="2605730"/>
                <a:ext cx="231200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993FB206-C007-445A-90D9-C80BA8F0BACE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7973938" y="2237952"/>
                <a:ext cx="150627" cy="170145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C445ACDF-9893-4AC8-8DA3-D988DFE101E1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H="1">
                <a:off x="7816821" y="2602961"/>
                <a:ext cx="238512" cy="2769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2D8D9D74-FDAA-4C17-B4A7-0DFE0999E06B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8353252" y="2085614"/>
                <a:ext cx="0" cy="27656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4" name="図 43">
            <a:extLst>
              <a:ext uri="{FF2B5EF4-FFF2-40B4-BE49-F238E27FC236}">
                <a16:creationId xmlns:a16="http://schemas.microsoft.com/office/drawing/2014/main" id="{EDEACDD9-1B1B-4870-8111-D39C9DA1A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8" y="5226340"/>
            <a:ext cx="4646546" cy="9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86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評価指標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D0AAE3B-1EC2-4B8F-824B-F5BE0AF6913A}"/>
                  </a:ext>
                </a:extLst>
              </p:cNvPr>
              <p:cNvSpPr txBox="1"/>
              <p:nvPr/>
            </p:nvSpPr>
            <p:spPr>
              <a:xfrm>
                <a:off x="662731" y="1524004"/>
                <a:ext cx="781015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/>
                  <a:t>　●評価指標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　　　・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/>
                  <a:t>ー＞数理モデルによる自己運動推定に関する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　　　　　　　　　　　　　　モデルパラメータによる評価</a:t>
                </a:r>
                <a:endParaRPr kumimoji="1" lang="en-US" altLang="ja-JP" sz="2000" dirty="0"/>
              </a:p>
              <a:p>
                <a:endParaRPr kumimoji="1" lang="en-US" altLang="ja-JP" sz="2000" dirty="0"/>
              </a:p>
              <a:p>
                <a:endParaRPr kumimoji="1" lang="en-US" altLang="ja-JP" sz="2000" dirty="0"/>
              </a:p>
              <a:p>
                <a:endParaRPr kumimoji="1" lang="en-US" altLang="ja-JP" sz="2000" dirty="0"/>
              </a:p>
              <a:p>
                <a:endParaRPr kumimoji="1" lang="en-US" altLang="ja-JP" sz="2000" dirty="0"/>
              </a:p>
              <a:p>
                <a:endParaRPr kumimoji="1" lang="ja-JP" altLang="en-US" sz="2000" dirty="0"/>
              </a:p>
              <a:p>
                <a:r>
                  <a:rPr kumimoji="1" lang="ja-JP" altLang="en-US" sz="2000" dirty="0"/>
                  <a:t>　　　　　・</a:t>
                </a:r>
                <a:r>
                  <a:rPr kumimoji="1" lang="en-US" altLang="ja-JP" sz="2000" dirty="0"/>
                  <a:t>VOR</a:t>
                </a:r>
                <a:r>
                  <a:rPr kumimoji="1" lang="ja-JP" altLang="en-US" sz="2000" dirty="0"/>
                  <a:t>ゲイン　ー＞眼球角速度</a:t>
                </a:r>
                <a:r>
                  <a:rPr kumimoji="1" lang="en-US" altLang="ja-JP" sz="2000" dirty="0"/>
                  <a:t>/</a:t>
                </a:r>
                <a:r>
                  <a:rPr kumimoji="1" lang="ja-JP" altLang="en-US" sz="2000" dirty="0"/>
                  <a:t>頭部角速度の計測値による評価</a:t>
                </a:r>
                <a:endParaRPr kumimoji="1" lang="en-US" altLang="ja-JP" sz="2000" dirty="0"/>
              </a:p>
              <a:p>
                <a:endParaRPr kumimoji="1" lang="en-US" altLang="ja-JP" sz="2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D0AAE3B-1EC2-4B8F-824B-F5BE0AF69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31" y="1524004"/>
                <a:ext cx="7810150" cy="3170099"/>
              </a:xfrm>
              <a:prstGeom prst="rect">
                <a:avLst/>
              </a:prstGeom>
              <a:blipFill>
                <a:blip r:embed="rId2"/>
                <a:stretch>
                  <a:fillRect t="-9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0FCBF89-AF05-4A45-865E-F8A6AC8A18B6}"/>
                  </a:ext>
                </a:extLst>
              </p:cNvPr>
              <p:cNvSpPr txBox="1"/>
              <p:nvPr/>
            </p:nvSpPr>
            <p:spPr>
              <a:xfrm>
                <a:off x="3548544" y="2633185"/>
                <a:ext cx="3337420" cy="1259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ja-JP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𝑒𝑦𝑒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𝑜𝑏𝑠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𝑒𝑦𝑒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𝑚𝑑𝑙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ja-JP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h𝑒𝑎𝑑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0FCBF89-AF05-4A45-865E-F8A6AC8A1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544" y="2633185"/>
                <a:ext cx="3337420" cy="1259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ABD6273-F11D-45AB-9B62-B8A5F7EFE1D7}"/>
                  </a:ext>
                </a:extLst>
              </p:cNvPr>
              <p:cNvSpPr txBox="1"/>
              <p:nvPr/>
            </p:nvSpPr>
            <p:spPr>
              <a:xfrm>
                <a:off x="3548544" y="4656078"/>
                <a:ext cx="3469219" cy="691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1">
                          <a:latin typeface="Cambria Math" panose="02040503050406030204" pitchFamily="18" charset="0"/>
                        </a:rPr>
                        <m:t>VOR</m:t>
                      </m:r>
                      <m:r>
                        <a:rPr kumimoji="1" lang="ja-JP" altLang="en-US" i="1">
                          <a:latin typeface="Cambria Math" panose="02040503050406030204" pitchFamily="18" charset="0"/>
                        </a:rPr>
                        <m:t>ゲイン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眼球角速度</m:t>
                          </m:r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ピーク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頭部</m:t>
                          </m:r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角速度</m:t>
                          </m:r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ピーク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ABD6273-F11D-45AB-9B62-B8A5F7EFE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544" y="4656078"/>
                <a:ext cx="3469219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円弧 9">
            <a:extLst>
              <a:ext uri="{FF2B5EF4-FFF2-40B4-BE49-F238E27FC236}">
                <a16:creationId xmlns:a16="http://schemas.microsoft.com/office/drawing/2014/main" id="{7BB952CA-8783-4D78-A9BF-9BD05996AD2F}"/>
              </a:ext>
            </a:extLst>
          </p:cNvPr>
          <p:cNvSpPr/>
          <p:nvPr/>
        </p:nvSpPr>
        <p:spPr>
          <a:xfrm rot="13969150">
            <a:off x="858350" y="1916292"/>
            <a:ext cx="2786561" cy="2586127"/>
          </a:xfrm>
          <a:prstGeom prst="arc">
            <a:avLst>
              <a:gd name="adj1" fmla="val 15253018"/>
              <a:gd name="adj2" fmla="val 23802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9B6CCFB-70B9-4454-BB8B-5DD55D534B14}"/>
              </a:ext>
            </a:extLst>
          </p:cNvPr>
          <p:cNvSpPr txBox="1"/>
          <p:nvPr/>
        </p:nvSpPr>
        <p:spPr>
          <a:xfrm>
            <a:off x="183922" y="2893609"/>
            <a:ext cx="6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505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結果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BE2AAD-2788-49A1-8E1E-D98A0DDB32B8}"/>
              </a:ext>
            </a:extLst>
          </p:cNvPr>
          <p:cNvSpPr txBox="1"/>
          <p:nvPr/>
        </p:nvSpPr>
        <p:spPr>
          <a:xfrm>
            <a:off x="696478" y="5220768"/>
            <a:ext cx="348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　受動条件でパラメータが</a:t>
            </a:r>
            <a:r>
              <a:rPr kumimoji="1" lang="ja-JP" altLang="en-US" sz="2000" dirty="0">
                <a:solidFill>
                  <a:srgbClr val="FF0000"/>
                </a:solidFill>
              </a:rPr>
              <a:t>減少</a:t>
            </a:r>
            <a:endParaRPr kumimoji="1" lang="en-US" altLang="ja-JP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6188A0-FA16-463F-9F17-AB1B163C9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" y="2319866"/>
            <a:ext cx="4950030" cy="270562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EC7FA5A-2254-414C-8066-6AB5DB6AA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68" y="2319866"/>
            <a:ext cx="4950030" cy="266895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89D75A2-534B-4FDD-8702-1B6D30DEB117}"/>
              </a:ext>
            </a:extLst>
          </p:cNvPr>
          <p:cNvSpPr txBox="1"/>
          <p:nvPr/>
        </p:nvSpPr>
        <p:spPr>
          <a:xfrm>
            <a:off x="6212376" y="5220768"/>
            <a:ext cx="2710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受動条件でゲインが</a:t>
            </a:r>
            <a:r>
              <a:rPr kumimoji="1" lang="ja-JP" altLang="en-US" sz="2000" dirty="0">
                <a:solidFill>
                  <a:srgbClr val="FF0000"/>
                </a:solidFill>
              </a:rPr>
              <a:t>減少</a:t>
            </a:r>
            <a:endParaRPr kumimoji="1" lang="en-US" altLang="ja-JP" sz="2000" dirty="0"/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3806E26E-8A5F-488B-9F05-1EAF976BD97E}"/>
              </a:ext>
            </a:extLst>
          </p:cNvPr>
          <p:cNvSpPr/>
          <p:nvPr/>
        </p:nvSpPr>
        <p:spPr>
          <a:xfrm rot="16200000">
            <a:off x="2416826" y="6052856"/>
            <a:ext cx="562063" cy="52011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D7E45E-102A-4962-8F17-315A1136D8EE}"/>
              </a:ext>
            </a:extLst>
          </p:cNvPr>
          <p:cNvSpPr txBox="1"/>
          <p:nvPr/>
        </p:nvSpPr>
        <p:spPr>
          <a:xfrm>
            <a:off x="2990948" y="5958972"/>
            <a:ext cx="4950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　先行研究と同傾向</a:t>
            </a:r>
            <a:endParaRPr kumimoji="1" lang="en-US" altLang="ja-JP" sz="2000" dirty="0"/>
          </a:p>
          <a:p>
            <a:r>
              <a:rPr kumimoji="1" lang="ja-JP" altLang="en-US" sz="2000" dirty="0"/>
              <a:t>　ヨー方向の機械操作で</a:t>
            </a:r>
            <a:r>
              <a:rPr kumimoji="1" lang="en-US" altLang="ja-JP" sz="2000" dirty="0"/>
              <a:t>VOR</a:t>
            </a:r>
            <a:r>
              <a:rPr kumimoji="1" lang="ja-JP" altLang="en-US" sz="2000" dirty="0"/>
              <a:t>の変化を確認</a:t>
            </a:r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8EB954AB-7DA5-4F3C-8C45-FB39CE4FF04C}"/>
                  </a:ext>
                </a:extLst>
              </p:cNvPr>
              <p:cNvSpPr/>
              <p:nvPr/>
            </p:nvSpPr>
            <p:spPr>
              <a:xfrm>
                <a:off x="-2" y="996427"/>
                <a:ext cx="391982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2000" dirty="0"/>
                  <a:t>●被験者</a:t>
                </a:r>
                <a:r>
                  <a:rPr kumimoji="1" lang="en-US" altLang="ja-JP" sz="2000" dirty="0"/>
                  <a:t>3</a:t>
                </a:r>
                <a:r>
                  <a:rPr kumimoji="1" lang="ja-JP" altLang="en-US" sz="2000" dirty="0"/>
                  <a:t>名の平均値結果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①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a:rPr lang="en-US" altLang="ja-JP" sz="2000" b="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ja-JP" altLang="en-US" sz="2000" b="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/>
                  <a:t>の平均値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②</a:t>
                </a:r>
                <a:r>
                  <a:rPr kumimoji="1" lang="en-US" altLang="ja-JP" sz="2000" dirty="0"/>
                  <a:t>VOR</a:t>
                </a:r>
                <a:r>
                  <a:rPr kumimoji="1" lang="ja-JP" altLang="en-US" sz="2000" dirty="0"/>
                  <a:t>ゲインの平均値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8EB954AB-7DA5-4F3C-8C45-FB39CE4FF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996427"/>
                <a:ext cx="3919823" cy="1015663"/>
              </a:xfrm>
              <a:prstGeom prst="rect">
                <a:avLst/>
              </a:prstGeom>
              <a:blipFill>
                <a:blip r:embed="rId4"/>
                <a:stretch>
                  <a:fillRect l="-1555" t="-2994" b="-9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BE1D883-17F6-4761-AD05-F96D03BCC8C7}"/>
              </a:ext>
            </a:extLst>
          </p:cNvPr>
          <p:cNvSpPr/>
          <p:nvPr/>
        </p:nvSpPr>
        <p:spPr>
          <a:xfrm>
            <a:off x="-2970" y="2012090"/>
            <a:ext cx="4950030" cy="310095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FAF1ADF-8FA1-4A31-A2DD-419B13502D99}"/>
              </a:ext>
            </a:extLst>
          </p:cNvPr>
          <p:cNvSpPr/>
          <p:nvPr/>
        </p:nvSpPr>
        <p:spPr>
          <a:xfrm>
            <a:off x="4964876" y="2012089"/>
            <a:ext cx="4950030" cy="310095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BE67A67-73DB-4243-B164-0BF7DAFAE137}"/>
                  </a:ext>
                </a:extLst>
              </p:cNvPr>
              <p:cNvSpPr/>
              <p:nvPr/>
            </p:nvSpPr>
            <p:spPr>
              <a:xfrm>
                <a:off x="840429" y="1992333"/>
                <a:ext cx="30454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2000" dirty="0"/>
                  <a:t>　①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a:rPr lang="en-US" altLang="ja-JP" sz="2000" b="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ja-JP" altLang="en-US" sz="2000" b="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/>
                  <a:t>の平均値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BE67A67-73DB-4243-B164-0BF7DAFAE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29" y="1992333"/>
                <a:ext cx="3045489" cy="400110"/>
              </a:xfrm>
              <a:prstGeom prst="rect">
                <a:avLst/>
              </a:prstGeom>
              <a:blipFill>
                <a:blip r:embed="rId5"/>
                <a:stretch>
                  <a:fillRect t="-10769" b="-261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21121C4-D7DF-4356-AA42-E6D4E4F2F721}"/>
              </a:ext>
            </a:extLst>
          </p:cNvPr>
          <p:cNvSpPr/>
          <p:nvPr/>
        </p:nvSpPr>
        <p:spPr>
          <a:xfrm>
            <a:off x="6052742" y="1995581"/>
            <a:ext cx="2774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000" dirty="0"/>
              <a:t>　②</a:t>
            </a:r>
            <a:r>
              <a:rPr kumimoji="1" lang="en-US" altLang="ja-JP" sz="2000" dirty="0"/>
              <a:t>VOR</a:t>
            </a:r>
            <a:r>
              <a:rPr kumimoji="1" lang="ja-JP" altLang="en-US" sz="2000" dirty="0"/>
              <a:t>ゲインの平均値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08819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98971FC-3ED9-40CE-BA07-030B8797A0F0}"/>
              </a:ext>
            </a:extLst>
          </p:cNvPr>
          <p:cNvSpPr/>
          <p:nvPr/>
        </p:nvSpPr>
        <p:spPr>
          <a:xfrm>
            <a:off x="1492473" y="5572439"/>
            <a:ext cx="7758576" cy="121337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2B6B38B-44AA-4FDB-B232-151C9CC6D5B7}"/>
              </a:ext>
            </a:extLst>
          </p:cNvPr>
          <p:cNvSpPr/>
          <p:nvPr/>
        </p:nvSpPr>
        <p:spPr>
          <a:xfrm>
            <a:off x="478559" y="5581003"/>
            <a:ext cx="1024033" cy="120771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実験</a:t>
            </a:r>
            <a:r>
              <a:rPr lang="en-US" altLang="ja-JP" sz="4000" b="1" dirty="0"/>
              <a:t>2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5756D93-4A6B-4AB7-A86E-6541C0E548AC}"/>
                  </a:ext>
                </a:extLst>
              </p:cNvPr>
              <p:cNvSpPr txBox="1"/>
              <p:nvPr/>
            </p:nvSpPr>
            <p:spPr>
              <a:xfrm>
                <a:off x="137916" y="1045716"/>
                <a:ext cx="8639407" cy="342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●目的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</a:t>
                </a:r>
                <a:r>
                  <a:rPr kumimoji="1" lang="ja-JP" altLang="en-US" sz="2000" dirty="0"/>
                  <a:t>・能動における操作感の違いが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VOR</a:t>
                </a:r>
                <a:r>
                  <a:rPr kumimoji="1" lang="ja-JP" altLang="en-US" sz="2000" dirty="0">
                    <a:solidFill>
                      <a:srgbClr val="FF0000"/>
                    </a:solidFill>
                  </a:rPr>
                  <a:t>と操作性に与える影響</a:t>
                </a:r>
                <a:r>
                  <a:rPr kumimoji="1" lang="ja-JP" altLang="en-US" sz="2000" dirty="0"/>
                  <a:t>を調査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●実験内容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・固視点から</a:t>
                </a:r>
                <a:r>
                  <a:rPr kumimoji="1" lang="en-US" altLang="ja-JP" sz="2000" i="1" dirty="0">
                    <a:latin typeface="Cambria Math" panose="02040503050406030204" pitchFamily="18" charset="0"/>
                  </a:rPr>
                  <a:t>2m</a:t>
                </a:r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離れた位置で，操作感を変化させて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　周波数</a:t>
                </a:r>
                <a:r>
                  <a:rPr kumimoji="1" lang="en-US" altLang="ja-JP" sz="2000" i="1" dirty="0">
                    <a:latin typeface="Cambria Math" panose="02040503050406030204" pitchFamily="18" charset="0"/>
                  </a:rPr>
                  <a:t>0.5Hz</a:t>
                </a:r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でヨー方向の回転運動</a:t>
                </a:r>
                <a:endParaRPr kumimoji="1" lang="en-US" altLang="ja-JP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000" i="1" dirty="0">
                    <a:latin typeface="Cambria Math" panose="02040503050406030204" pitchFamily="18" charset="0"/>
                  </a:rPr>
                  <a:t>　・操作感の違いを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/>
                  <a:t>と</a:t>
                </a:r>
                <a:r>
                  <a:rPr kumimoji="1" lang="en-US" altLang="ja-JP" sz="2000" dirty="0"/>
                  <a:t>VOR</a:t>
                </a:r>
                <a:r>
                  <a:rPr kumimoji="1" lang="ja-JP" altLang="en-US" sz="2000" dirty="0"/>
                  <a:t>ゲインと</a:t>
                </a:r>
                <a:r>
                  <a:rPr lang="ja-JP" altLang="en-US" sz="2000" dirty="0"/>
                  <a:t>アンケート</a:t>
                </a:r>
                <a:r>
                  <a:rPr kumimoji="1" lang="ja-JP" altLang="en-US" sz="2000" dirty="0"/>
                  <a:t>で評価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●実験条件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・操作感が異なる操作パラメータを</a:t>
                </a:r>
                <a:r>
                  <a:rPr kumimoji="1" lang="en-US" altLang="ja-JP" sz="2000" dirty="0"/>
                  <a:t>2</a:t>
                </a:r>
                <a:r>
                  <a:rPr kumimoji="1" lang="ja-JP" altLang="en-US" sz="2000" dirty="0"/>
                  <a:t>つ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</a:t>
                </a:r>
                <a:r>
                  <a:rPr kumimoji="1" lang="en-US" altLang="ja-JP" sz="2000" dirty="0"/>
                  <a:t>A</a:t>
                </a:r>
                <a:r>
                  <a:rPr kumimoji="1" lang="ja-JP" altLang="en-US" sz="2000" dirty="0"/>
                  <a:t>：ジョイスティックの入力</a:t>
                </a:r>
                <a:r>
                  <a:rPr kumimoji="1" lang="en-US" altLang="ja-JP" sz="2000" dirty="0"/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kumimoji="1" lang="en-US" altLang="ja-JP" sz="2000" dirty="0"/>
              </a:p>
              <a:p>
                <a:r>
                  <a:rPr kumimoji="1" lang="ja-JP" altLang="en-US" sz="2000" dirty="0"/>
                  <a:t>　　</a:t>
                </a:r>
                <a:r>
                  <a:rPr kumimoji="1" lang="en-US" altLang="ja-JP" sz="2000" dirty="0"/>
                  <a:t>B</a:t>
                </a:r>
                <a:r>
                  <a:rPr kumimoji="1" lang="ja-JP" altLang="en-US" sz="2000" dirty="0"/>
                  <a:t>：ジョイスティックの入力</a:t>
                </a:r>
                <a:r>
                  <a:rPr kumimoji="1" lang="en-US" altLang="ja-JP" sz="2000" dirty="0"/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0.4</m:t>
                        </m:r>
                      </m:num>
                      <m:den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m:rPr>
                            <m:sty m:val="p"/>
                          </m:rP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kumimoji="1" lang="ja-JP" altLang="en-US" sz="2000" dirty="0"/>
                  <a:t>　（</a:t>
                </a:r>
                <a:r>
                  <a:rPr kumimoji="1" lang="en-US" altLang="ja-JP" sz="2000" dirty="0"/>
                  <a:t>A</a:t>
                </a:r>
                <a:r>
                  <a:rPr kumimoji="1" lang="ja-JP" altLang="en-US" sz="2000" dirty="0"/>
                  <a:t>に比べて反応が遅く，出力が大きい）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5756D93-4A6B-4AB7-A86E-6541C0E54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6" y="1045716"/>
                <a:ext cx="8639407" cy="3428887"/>
              </a:xfrm>
              <a:prstGeom prst="rect">
                <a:avLst/>
              </a:prstGeom>
              <a:blipFill>
                <a:blip r:embed="rId2"/>
                <a:stretch>
                  <a:fillRect l="-776" t="-12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9A9DF1-C9EC-4026-906D-84FBE9B186EF}"/>
              </a:ext>
            </a:extLst>
          </p:cNvPr>
          <p:cNvSpPr txBox="1"/>
          <p:nvPr/>
        </p:nvSpPr>
        <p:spPr>
          <a:xfrm>
            <a:off x="137112" y="4376318"/>
            <a:ext cx="4998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●実験手順</a:t>
            </a:r>
            <a:endParaRPr kumimoji="1" lang="en-US" altLang="ja-JP" sz="2000" dirty="0"/>
          </a:p>
          <a:p>
            <a:r>
              <a:rPr kumimoji="1" lang="en-US" altLang="ja-JP" sz="2000" dirty="0"/>
              <a:t>   </a:t>
            </a:r>
            <a:r>
              <a:rPr kumimoji="1" lang="ja-JP" altLang="en-US" sz="2000" dirty="0"/>
              <a:t>条件</a:t>
            </a:r>
            <a:r>
              <a:rPr kumimoji="1" lang="en-US" altLang="ja-JP" sz="2000" dirty="0"/>
              <a:t>A</a:t>
            </a:r>
            <a:r>
              <a:rPr kumimoji="1" lang="ja-JP" altLang="en-US" sz="2000" dirty="0"/>
              <a:t>で操作に慣れてもらう</a:t>
            </a:r>
            <a:endParaRPr kumimoji="1" lang="en-US" altLang="ja-JP" sz="2000" dirty="0"/>
          </a:p>
          <a:p>
            <a:r>
              <a:rPr kumimoji="1" lang="ja-JP" altLang="en-US" sz="2000" dirty="0"/>
              <a:t>　 条件</a:t>
            </a:r>
            <a:r>
              <a:rPr kumimoji="1" lang="en-US" altLang="ja-JP" sz="2000" dirty="0"/>
              <a:t>A</a:t>
            </a:r>
            <a:r>
              <a:rPr kumimoji="1" lang="ja-JP" altLang="en-US" sz="2000" dirty="0"/>
              <a:t>で計測，練習を行わず条件</a:t>
            </a:r>
            <a:r>
              <a:rPr kumimoji="1" lang="en-US" altLang="ja-JP" sz="2000" dirty="0"/>
              <a:t>B</a:t>
            </a:r>
            <a:r>
              <a:rPr kumimoji="1" lang="ja-JP" altLang="en-US" sz="2000" dirty="0"/>
              <a:t>で計測</a:t>
            </a:r>
            <a:endParaRPr kumimoji="1" lang="en-US" altLang="ja-JP" sz="2000" dirty="0"/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F2D874FC-CB65-4C46-8171-DFC31236C015}"/>
              </a:ext>
            </a:extLst>
          </p:cNvPr>
          <p:cNvGrpSpPr/>
          <p:nvPr/>
        </p:nvGrpSpPr>
        <p:grpSpPr>
          <a:xfrm>
            <a:off x="7060137" y="1246060"/>
            <a:ext cx="2736326" cy="2262175"/>
            <a:chOff x="6031684" y="1037942"/>
            <a:chExt cx="3020037" cy="2262175"/>
          </a:xfrm>
        </p:grpSpPr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56E578B9-1A4E-4419-B2EA-1E365D892D3B}"/>
                </a:ext>
              </a:extLst>
            </p:cNvPr>
            <p:cNvSpPr/>
            <p:nvPr/>
          </p:nvSpPr>
          <p:spPr>
            <a:xfrm>
              <a:off x="6031684" y="1037942"/>
              <a:ext cx="3020037" cy="226217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01742D5C-7B18-4422-B7BE-9239822FDCB4}"/>
                </a:ext>
              </a:extLst>
            </p:cNvPr>
            <p:cNvGrpSpPr/>
            <p:nvPr/>
          </p:nvGrpSpPr>
          <p:grpSpPr>
            <a:xfrm>
              <a:off x="6379705" y="1072180"/>
              <a:ext cx="2592704" cy="2227937"/>
              <a:chOff x="7463784" y="1409713"/>
              <a:chExt cx="2592704" cy="2227937"/>
            </a:xfrm>
          </p:grpSpPr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9630CBFA-979D-4FDF-9FF7-CB40C53C26B8}"/>
                  </a:ext>
                </a:extLst>
              </p:cNvPr>
              <p:cNvGrpSpPr/>
              <p:nvPr/>
            </p:nvGrpSpPr>
            <p:grpSpPr>
              <a:xfrm>
                <a:off x="7463784" y="2079291"/>
                <a:ext cx="1778935" cy="1046554"/>
                <a:chOff x="7259189" y="2388640"/>
                <a:chExt cx="1778935" cy="1046554"/>
              </a:xfrm>
            </p:grpSpPr>
            <p:sp>
              <p:nvSpPr>
                <p:cNvPr id="93" name="楕円 92">
                  <a:extLst>
                    <a:ext uri="{FF2B5EF4-FFF2-40B4-BE49-F238E27FC236}">
                      <a16:creationId xmlns:a16="http://schemas.microsoft.com/office/drawing/2014/main" id="{8743D927-6534-49DE-8003-4F5BCA38901C}"/>
                    </a:ext>
                  </a:extLst>
                </p:cNvPr>
                <p:cNvSpPr/>
                <p:nvPr/>
              </p:nvSpPr>
              <p:spPr>
                <a:xfrm>
                  <a:off x="7612226" y="2394963"/>
                  <a:ext cx="1072861" cy="1040231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94" name="直線コネクタ 93">
                  <a:extLst>
                    <a:ext uri="{FF2B5EF4-FFF2-40B4-BE49-F238E27FC236}">
                      <a16:creationId xmlns:a16="http://schemas.microsoft.com/office/drawing/2014/main" id="{180097AA-CC36-42CA-9BCC-FC82313FA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48657" y="2588327"/>
                  <a:ext cx="71569" cy="3897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楕円 94">
                  <a:extLst>
                    <a:ext uri="{FF2B5EF4-FFF2-40B4-BE49-F238E27FC236}">
                      <a16:creationId xmlns:a16="http://schemas.microsoft.com/office/drawing/2014/main" id="{3894975C-CAEA-450D-9B6D-2D25F2ED2ED7}"/>
                    </a:ext>
                  </a:extLst>
                </p:cNvPr>
                <p:cNvSpPr/>
                <p:nvPr/>
              </p:nvSpPr>
              <p:spPr>
                <a:xfrm>
                  <a:off x="8761287" y="2394963"/>
                  <a:ext cx="276837" cy="29788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楕円 95">
                  <a:extLst>
                    <a:ext uri="{FF2B5EF4-FFF2-40B4-BE49-F238E27FC236}">
                      <a16:creationId xmlns:a16="http://schemas.microsoft.com/office/drawing/2014/main" id="{DBA7EDD0-1816-469F-8D35-27C4CB7506B7}"/>
                    </a:ext>
                  </a:extLst>
                </p:cNvPr>
                <p:cNvSpPr/>
                <p:nvPr/>
              </p:nvSpPr>
              <p:spPr>
                <a:xfrm>
                  <a:off x="7268671" y="2811016"/>
                  <a:ext cx="276837" cy="297887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楕円 96">
                  <a:extLst>
                    <a:ext uri="{FF2B5EF4-FFF2-40B4-BE49-F238E27FC236}">
                      <a16:creationId xmlns:a16="http://schemas.microsoft.com/office/drawing/2014/main" id="{4EE59454-2F58-4874-9151-8E632EA3E242}"/>
                    </a:ext>
                  </a:extLst>
                </p:cNvPr>
                <p:cNvSpPr/>
                <p:nvPr/>
              </p:nvSpPr>
              <p:spPr>
                <a:xfrm>
                  <a:off x="8761286" y="2813079"/>
                  <a:ext cx="276837" cy="297887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楕円 97">
                  <a:extLst>
                    <a:ext uri="{FF2B5EF4-FFF2-40B4-BE49-F238E27FC236}">
                      <a16:creationId xmlns:a16="http://schemas.microsoft.com/office/drawing/2014/main" id="{E144E161-F9CC-4674-B9B5-91CA8B601D58}"/>
                    </a:ext>
                  </a:extLst>
                </p:cNvPr>
                <p:cNvSpPr/>
                <p:nvPr/>
              </p:nvSpPr>
              <p:spPr>
                <a:xfrm>
                  <a:off x="7259189" y="2388640"/>
                  <a:ext cx="276837" cy="29788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3" name="テキスト ボックス 82">
                <a:extLst>
                  <a:ext uri="{FF2B5EF4-FFF2-40B4-BE49-F238E27FC236}">
                    <a16:creationId xmlns:a16="http://schemas.microsoft.com/office/drawing/2014/main" id="{96D97780-434C-458D-8DC2-35F8DD7BCAAA}"/>
                  </a:ext>
                </a:extLst>
              </p:cNvPr>
              <p:cNvSpPr txBox="1"/>
              <p:nvPr/>
            </p:nvSpPr>
            <p:spPr>
              <a:xfrm>
                <a:off x="7929156" y="3218405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固視点</a:t>
                </a:r>
              </a:p>
            </p:txBody>
          </p: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DC5FFA5D-EB42-4DDE-A805-84EA627E3321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8965881" y="1786855"/>
                <a:ext cx="138420" cy="2987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2E41023-5D96-4DAC-9CAE-0510E5C6FCCC}"/>
                  </a:ext>
                </a:extLst>
              </p:cNvPr>
              <p:cNvSpPr txBox="1"/>
              <p:nvPr/>
            </p:nvSpPr>
            <p:spPr>
              <a:xfrm>
                <a:off x="7856351" y="1409713"/>
                <a:ext cx="21403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目標値</a:t>
                </a:r>
                <a:r>
                  <a:rPr kumimoji="1" lang="en-US" altLang="ja-JP" dirty="0"/>
                  <a:t>25</a:t>
                </a:r>
                <a:r>
                  <a:rPr kumimoji="1" lang="ja-JP" altLang="en-US" dirty="0"/>
                  <a:t>度～</a:t>
                </a:r>
                <a:r>
                  <a:rPr kumimoji="1" lang="en-US" altLang="ja-JP" dirty="0"/>
                  <a:t>45</a:t>
                </a:r>
                <a:r>
                  <a:rPr kumimoji="1" lang="ja-JP" altLang="en-US" dirty="0"/>
                  <a:t>度</a:t>
                </a:r>
              </a:p>
            </p:txBody>
          </p:sp>
          <p:cxnSp>
            <p:nvCxnSpPr>
              <p:cNvPr id="86" name="直線矢印コネクタ 85">
                <a:extLst>
                  <a:ext uri="{FF2B5EF4-FFF2-40B4-BE49-F238E27FC236}">
                    <a16:creationId xmlns:a16="http://schemas.microsoft.com/office/drawing/2014/main" id="{72251858-709B-4EAE-9C8C-73C63B565D3C}"/>
                  </a:ext>
                </a:extLst>
              </p:cNvPr>
              <p:cNvCxnSpPr>
                <a:cxnSpLocks/>
                <a:endCxn id="97" idx="5"/>
              </p:cNvCxnSpPr>
              <p:nvPr/>
            </p:nvCxnSpPr>
            <p:spPr>
              <a:xfrm flipH="1" flipV="1">
                <a:off x="9202176" y="2757992"/>
                <a:ext cx="170096" cy="2554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C55894FA-15F7-4BDF-97B1-2B3EEB033377}"/>
                  </a:ext>
                </a:extLst>
              </p:cNvPr>
              <p:cNvSpPr txBox="1"/>
              <p:nvPr/>
            </p:nvSpPr>
            <p:spPr>
              <a:xfrm>
                <a:off x="8893990" y="2991319"/>
                <a:ext cx="11624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超えたとき</a:t>
                </a:r>
                <a:endParaRPr kumimoji="1" lang="en-US" altLang="ja-JP" dirty="0"/>
              </a:p>
              <a:p>
                <a:r>
                  <a:rPr kumimoji="1" lang="en-US" altLang="ja-JP" dirty="0"/>
                  <a:t>45</a:t>
                </a:r>
                <a:r>
                  <a:rPr kumimoji="1" lang="ja-JP" altLang="en-US" dirty="0"/>
                  <a:t>度以上</a:t>
                </a:r>
              </a:p>
            </p:txBody>
          </p:sp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882BC1F9-6F92-4602-988B-889BEAE82CF5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H="1">
                <a:off x="8581938" y="2237952"/>
                <a:ext cx="150627" cy="203244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FD55E8EA-7C1D-4AB2-AFB0-7EC8D0EE110A}"/>
                  </a:ext>
                </a:extLst>
              </p:cNvPr>
              <p:cNvCxnSpPr>
                <a:cxnSpLocks/>
                <a:stCxn id="93" idx="6"/>
              </p:cNvCxnSpPr>
              <p:nvPr/>
            </p:nvCxnSpPr>
            <p:spPr>
              <a:xfrm flipH="1">
                <a:off x="8658482" y="2605730"/>
                <a:ext cx="231200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CF30479B-E649-4B21-9259-A064A58770AB}"/>
                  </a:ext>
                </a:extLst>
              </p:cNvPr>
              <p:cNvCxnSpPr>
                <a:cxnSpLocks/>
                <a:stCxn id="93" idx="1"/>
              </p:cNvCxnSpPr>
              <p:nvPr/>
            </p:nvCxnSpPr>
            <p:spPr>
              <a:xfrm>
                <a:off x="7973938" y="2237952"/>
                <a:ext cx="150627" cy="170145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1A3E7092-6D23-46A3-908C-D7698465D1E0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H="1">
                <a:off x="7816821" y="2602961"/>
                <a:ext cx="238512" cy="2769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FB024BD-3B98-460F-9746-CDE7D5B8E437}"/>
                  </a:ext>
                </a:extLst>
              </p:cNvPr>
              <p:cNvCxnSpPr>
                <a:cxnSpLocks/>
                <a:stCxn id="93" idx="0"/>
              </p:cNvCxnSpPr>
              <p:nvPr/>
            </p:nvCxnSpPr>
            <p:spPr>
              <a:xfrm>
                <a:off x="8353252" y="2085614"/>
                <a:ext cx="0" cy="27656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4CC0679-74EB-4702-903F-6545EBBECBAF}"/>
              </a:ext>
            </a:extLst>
          </p:cNvPr>
          <p:cNvGrpSpPr/>
          <p:nvPr/>
        </p:nvGrpSpPr>
        <p:grpSpPr>
          <a:xfrm>
            <a:off x="633710" y="5557196"/>
            <a:ext cx="8819441" cy="1228617"/>
            <a:chOff x="642098" y="5318895"/>
            <a:chExt cx="8819441" cy="122861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B533F96-0288-4244-91E2-EEC0565E3DE7}"/>
                </a:ext>
              </a:extLst>
            </p:cNvPr>
            <p:cNvGrpSpPr/>
            <p:nvPr/>
          </p:nvGrpSpPr>
          <p:grpSpPr>
            <a:xfrm>
              <a:off x="642098" y="5665963"/>
              <a:ext cx="8819441" cy="878159"/>
              <a:chOff x="971588" y="5527177"/>
              <a:chExt cx="11741813" cy="105859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CC0C854F-0335-45FF-8797-D558AA6F90B8}"/>
                  </a:ext>
                </a:extLst>
              </p:cNvPr>
              <p:cNvGrpSpPr/>
              <p:nvPr/>
            </p:nvGrpSpPr>
            <p:grpSpPr>
              <a:xfrm>
                <a:off x="8294733" y="5527452"/>
                <a:ext cx="4418668" cy="628352"/>
                <a:chOff x="6412316" y="4268607"/>
                <a:chExt cx="4418668" cy="628352"/>
              </a:xfrm>
            </p:grpSpPr>
            <p:grpSp>
              <p:nvGrpSpPr>
                <p:cNvPr id="154" name="グループ化 153">
                  <a:extLst>
                    <a:ext uri="{FF2B5EF4-FFF2-40B4-BE49-F238E27FC236}">
                      <a16:creationId xmlns:a16="http://schemas.microsoft.com/office/drawing/2014/main" id="{9C50DC00-1C4E-404C-92E4-30E9719AE824}"/>
                    </a:ext>
                  </a:extLst>
                </p:cNvPr>
                <p:cNvGrpSpPr/>
                <p:nvPr/>
              </p:nvGrpSpPr>
              <p:grpSpPr>
                <a:xfrm>
                  <a:off x="9108302" y="4268607"/>
                  <a:ext cx="1722682" cy="584775"/>
                  <a:chOff x="8261002" y="5549240"/>
                  <a:chExt cx="1722682" cy="584775"/>
                </a:xfrm>
              </p:grpSpPr>
              <p:sp>
                <p:nvSpPr>
                  <p:cNvPr id="155" name="矢印: 五方向 154">
                    <a:extLst>
                      <a:ext uri="{FF2B5EF4-FFF2-40B4-BE49-F238E27FC236}">
                        <a16:creationId xmlns:a16="http://schemas.microsoft.com/office/drawing/2014/main" id="{BA35ABC9-5C8A-439B-8EDA-92A70E909165}"/>
                      </a:ext>
                    </a:extLst>
                  </p:cNvPr>
                  <p:cNvSpPr/>
                  <p:nvPr/>
                </p:nvSpPr>
                <p:spPr>
                  <a:xfrm>
                    <a:off x="8614239" y="5549240"/>
                    <a:ext cx="996435" cy="584775"/>
                  </a:xfrm>
                  <a:prstGeom prst="homePlate">
                    <a:avLst>
                      <a:gd name="adj" fmla="val 32027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6" name="テキスト ボックス 155">
                    <a:extLst>
                      <a:ext uri="{FF2B5EF4-FFF2-40B4-BE49-F238E27FC236}">
                        <a16:creationId xmlns:a16="http://schemas.microsoft.com/office/drawing/2014/main" id="{35CE31D1-43AB-450A-8612-7ECAA332D558}"/>
                      </a:ext>
                    </a:extLst>
                  </p:cNvPr>
                  <p:cNvSpPr txBox="1"/>
                  <p:nvPr/>
                </p:nvSpPr>
                <p:spPr>
                  <a:xfrm>
                    <a:off x="8261002" y="5685872"/>
                    <a:ext cx="1722682" cy="276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JP" altLang="en-US" sz="1200" dirty="0"/>
                      <a:t>アンケート</a:t>
                    </a:r>
                  </a:p>
                </p:txBody>
              </p:sp>
            </p:grpSp>
            <p:grpSp>
              <p:nvGrpSpPr>
                <p:cNvPr id="149" name="グループ化 148">
                  <a:extLst>
                    <a:ext uri="{FF2B5EF4-FFF2-40B4-BE49-F238E27FC236}">
                      <a16:creationId xmlns:a16="http://schemas.microsoft.com/office/drawing/2014/main" id="{49ABB611-405A-440C-BF52-1806AE83A28B}"/>
                    </a:ext>
                  </a:extLst>
                </p:cNvPr>
                <p:cNvGrpSpPr/>
                <p:nvPr/>
              </p:nvGrpSpPr>
              <p:grpSpPr>
                <a:xfrm>
                  <a:off x="8404839" y="4268608"/>
                  <a:ext cx="1115848" cy="584775"/>
                  <a:chOff x="8357046" y="5569586"/>
                  <a:chExt cx="1115848" cy="584775"/>
                </a:xfrm>
              </p:grpSpPr>
              <p:sp>
                <p:nvSpPr>
                  <p:cNvPr id="150" name="矢印: 五方向 149">
                    <a:extLst>
                      <a:ext uri="{FF2B5EF4-FFF2-40B4-BE49-F238E27FC236}">
                        <a16:creationId xmlns:a16="http://schemas.microsoft.com/office/drawing/2014/main" id="{B94726D2-1E23-4217-B411-6B78EC8454F1}"/>
                      </a:ext>
                    </a:extLst>
                  </p:cNvPr>
                  <p:cNvSpPr/>
                  <p:nvPr/>
                </p:nvSpPr>
                <p:spPr>
                  <a:xfrm>
                    <a:off x="8357046" y="5569586"/>
                    <a:ext cx="1115848" cy="584775"/>
                  </a:xfrm>
                  <a:prstGeom prst="homePlate">
                    <a:avLst>
                      <a:gd name="adj" fmla="val 32027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1" name="テキスト ボックス 150">
                    <a:extLst>
                      <a:ext uri="{FF2B5EF4-FFF2-40B4-BE49-F238E27FC236}">
                        <a16:creationId xmlns:a16="http://schemas.microsoft.com/office/drawing/2014/main" id="{B994EA9E-81E6-4A47-8BA8-207DD15405AF}"/>
                      </a:ext>
                    </a:extLst>
                  </p:cNvPr>
                  <p:cNvSpPr txBox="1"/>
                  <p:nvPr/>
                </p:nvSpPr>
                <p:spPr>
                  <a:xfrm>
                    <a:off x="8592817" y="5675000"/>
                    <a:ext cx="600129" cy="4081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ja-JP" sz="1600" dirty="0"/>
                      <a:t>B4</a:t>
                    </a:r>
                    <a:endParaRPr kumimoji="1" lang="ja-JP" altLang="en-US" sz="1600" dirty="0"/>
                  </a:p>
                </p:txBody>
              </p:sp>
            </p:grpSp>
            <p:grpSp>
              <p:nvGrpSpPr>
                <p:cNvPr id="11" name="グループ化 10">
                  <a:extLst>
                    <a:ext uri="{FF2B5EF4-FFF2-40B4-BE49-F238E27FC236}">
                      <a16:creationId xmlns:a16="http://schemas.microsoft.com/office/drawing/2014/main" id="{336BF0B0-1B18-4B64-B9DB-6CED37BC3A15}"/>
                    </a:ext>
                  </a:extLst>
                </p:cNvPr>
                <p:cNvGrpSpPr/>
                <p:nvPr/>
              </p:nvGrpSpPr>
              <p:grpSpPr>
                <a:xfrm>
                  <a:off x="7258693" y="4288190"/>
                  <a:ext cx="1471396" cy="584775"/>
                  <a:chOff x="8393091" y="5549240"/>
                  <a:chExt cx="1471396" cy="584775"/>
                </a:xfrm>
              </p:grpSpPr>
              <p:sp>
                <p:nvSpPr>
                  <p:cNvPr id="152" name="矢印: 五方向 151">
                    <a:extLst>
                      <a:ext uri="{FF2B5EF4-FFF2-40B4-BE49-F238E27FC236}">
                        <a16:creationId xmlns:a16="http://schemas.microsoft.com/office/drawing/2014/main" id="{E1EFCF2A-FA7F-48B9-91BE-94AA7D86C894}"/>
                      </a:ext>
                    </a:extLst>
                  </p:cNvPr>
                  <p:cNvSpPr/>
                  <p:nvPr/>
                </p:nvSpPr>
                <p:spPr>
                  <a:xfrm>
                    <a:off x="8614239" y="5549240"/>
                    <a:ext cx="996435" cy="584775"/>
                  </a:xfrm>
                  <a:prstGeom prst="homePlate">
                    <a:avLst>
                      <a:gd name="adj" fmla="val 32027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3" name="テキスト ボックス 152">
                    <a:extLst>
                      <a:ext uri="{FF2B5EF4-FFF2-40B4-BE49-F238E27FC236}">
                        <a16:creationId xmlns:a16="http://schemas.microsoft.com/office/drawing/2014/main" id="{6DDB9120-3334-4414-92B4-DB5D770140A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3091" y="5686418"/>
                    <a:ext cx="1471396" cy="276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JP" altLang="en-US" sz="1200" dirty="0"/>
                      <a:t>アンケート</a:t>
                    </a:r>
                  </a:p>
                </p:txBody>
              </p:sp>
            </p:grp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B956EBB5-AE9A-4608-933E-F2335D7ECAF8}"/>
                    </a:ext>
                  </a:extLst>
                </p:cNvPr>
                <p:cNvGrpSpPr/>
                <p:nvPr/>
              </p:nvGrpSpPr>
              <p:grpSpPr>
                <a:xfrm>
                  <a:off x="6412316" y="4312184"/>
                  <a:ext cx="1115848" cy="584775"/>
                  <a:chOff x="8357046" y="5569586"/>
                  <a:chExt cx="1115848" cy="584775"/>
                </a:xfrm>
              </p:grpSpPr>
              <p:sp>
                <p:nvSpPr>
                  <p:cNvPr id="147" name="矢印: 五方向 146">
                    <a:extLst>
                      <a:ext uri="{FF2B5EF4-FFF2-40B4-BE49-F238E27FC236}">
                        <a16:creationId xmlns:a16="http://schemas.microsoft.com/office/drawing/2014/main" id="{1D222960-85C7-4EB1-AB59-DDA1ECE35771}"/>
                      </a:ext>
                    </a:extLst>
                  </p:cNvPr>
                  <p:cNvSpPr/>
                  <p:nvPr/>
                </p:nvSpPr>
                <p:spPr>
                  <a:xfrm>
                    <a:off x="8357046" y="5569586"/>
                    <a:ext cx="1115848" cy="584775"/>
                  </a:xfrm>
                  <a:prstGeom prst="homePlate">
                    <a:avLst>
                      <a:gd name="adj" fmla="val 32027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8" name="テキスト ボックス 147">
                    <a:extLst>
                      <a:ext uri="{FF2B5EF4-FFF2-40B4-BE49-F238E27FC236}">
                        <a16:creationId xmlns:a16="http://schemas.microsoft.com/office/drawing/2014/main" id="{FC611417-2667-4A26-BF1D-B976AC2AC68E}"/>
                      </a:ext>
                    </a:extLst>
                  </p:cNvPr>
                  <p:cNvSpPr txBox="1"/>
                  <p:nvPr/>
                </p:nvSpPr>
                <p:spPr>
                  <a:xfrm>
                    <a:off x="8613031" y="5648843"/>
                    <a:ext cx="600129" cy="4081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ja-JP" sz="1600" dirty="0"/>
                      <a:t>B3</a:t>
                    </a:r>
                    <a:endParaRPr kumimoji="1" lang="ja-JP" altLang="en-US" sz="1600" dirty="0"/>
                  </a:p>
                </p:txBody>
              </p:sp>
            </p:grp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BFF6B6E0-9AB0-4B1E-90DA-B38F71546F26}"/>
                  </a:ext>
                </a:extLst>
              </p:cNvPr>
              <p:cNvGrpSpPr/>
              <p:nvPr/>
            </p:nvGrpSpPr>
            <p:grpSpPr>
              <a:xfrm>
                <a:off x="971588" y="5527177"/>
                <a:ext cx="7638589" cy="1058597"/>
                <a:chOff x="1356180" y="2735213"/>
                <a:chExt cx="7638589" cy="1058597"/>
              </a:xfrm>
            </p:grpSpPr>
            <p:grpSp>
              <p:nvGrpSpPr>
                <p:cNvPr id="54" name="グループ化 53">
                  <a:extLst>
                    <a:ext uri="{FF2B5EF4-FFF2-40B4-BE49-F238E27FC236}">
                      <a16:creationId xmlns:a16="http://schemas.microsoft.com/office/drawing/2014/main" id="{668A11CB-41C0-4ADA-A0BE-5F3098064A50}"/>
                    </a:ext>
                  </a:extLst>
                </p:cNvPr>
                <p:cNvGrpSpPr/>
                <p:nvPr/>
              </p:nvGrpSpPr>
              <p:grpSpPr>
                <a:xfrm>
                  <a:off x="7443396" y="2768700"/>
                  <a:ext cx="1551373" cy="584775"/>
                  <a:chOff x="3415893" y="4534760"/>
                  <a:chExt cx="1932920" cy="584775"/>
                </a:xfrm>
              </p:grpSpPr>
              <p:sp>
                <p:nvSpPr>
                  <p:cNvPr id="120" name="矢印: 五方向 119">
                    <a:extLst>
                      <a:ext uri="{FF2B5EF4-FFF2-40B4-BE49-F238E27FC236}">
                        <a16:creationId xmlns:a16="http://schemas.microsoft.com/office/drawing/2014/main" id="{195D0934-0E1E-4926-9141-C60F95BF3FE1}"/>
                      </a:ext>
                    </a:extLst>
                  </p:cNvPr>
                  <p:cNvSpPr/>
                  <p:nvPr/>
                </p:nvSpPr>
                <p:spPr>
                  <a:xfrm>
                    <a:off x="3745583" y="4534760"/>
                    <a:ext cx="1241500" cy="584775"/>
                  </a:xfrm>
                  <a:prstGeom prst="homePlate">
                    <a:avLst>
                      <a:gd name="adj" fmla="val 32027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1" name="テキスト ボックス 120">
                    <a:extLst>
                      <a:ext uri="{FF2B5EF4-FFF2-40B4-BE49-F238E27FC236}">
                        <a16:creationId xmlns:a16="http://schemas.microsoft.com/office/drawing/2014/main" id="{2BD526B6-6133-4788-B181-F12B6012EA68}"/>
                      </a:ext>
                    </a:extLst>
                  </p:cNvPr>
                  <p:cNvSpPr txBox="1"/>
                  <p:nvPr/>
                </p:nvSpPr>
                <p:spPr>
                  <a:xfrm>
                    <a:off x="3415893" y="4695364"/>
                    <a:ext cx="193292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JP" altLang="en-US" sz="1200" dirty="0"/>
                      <a:t>アンケート</a:t>
                    </a:r>
                  </a:p>
                </p:txBody>
              </p:sp>
            </p:grpSp>
            <p:grpSp>
              <p:nvGrpSpPr>
                <p:cNvPr id="55" name="グループ化 54">
                  <a:extLst>
                    <a:ext uri="{FF2B5EF4-FFF2-40B4-BE49-F238E27FC236}">
                      <a16:creationId xmlns:a16="http://schemas.microsoft.com/office/drawing/2014/main" id="{CE4466C3-B581-4A8D-9197-FDC542C42FFD}"/>
                    </a:ext>
                  </a:extLst>
                </p:cNvPr>
                <p:cNvGrpSpPr/>
                <p:nvPr/>
              </p:nvGrpSpPr>
              <p:grpSpPr>
                <a:xfrm>
                  <a:off x="6620497" y="2761949"/>
                  <a:ext cx="1115848" cy="584775"/>
                  <a:chOff x="2141363" y="4526368"/>
                  <a:chExt cx="1241500" cy="584775"/>
                </a:xfrm>
              </p:grpSpPr>
              <p:sp>
                <p:nvSpPr>
                  <p:cNvPr id="118" name="矢印: 五方向 117">
                    <a:extLst>
                      <a:ext uri="{FF2B5EF4-FFF2-40B4-BE49-F238E27FC236}">
                        <a16:creationId xmlns:a16="http://schemas.microsoft.com/office/drawing/2014/main" id="{A90FDE6B-962F-4272-B330-F543BD1BE75C}"/>
                      </a:ext>
                    </a:extLst>
                  </p:cNvPr>
                  <p:cNvSpPr/>
                  <p:nvPr/>
                </p:nvSpPr>
                <p:spPr>
                  <a:xfrm>
                    <a:off x="2141363" y="4526368"/>
                    <a:ext cx="1241500" cy="584775"/>
                  </a:xfrm>
                  <a:prstGeom prst="homePlate">
                    <a:avLst>
                      <a:gd name="adj" fmla="val 32027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9" name="テキスト ボックス 118">
                    <a:extLst>
                      <a:ext uri="{FF2B5EF4-FFF2-40B4-BE49-F238E27FC236}">
                        <a16:creationId xmlns:a16="http://schemas.microsoft.com/office/drawing/2014/main" id="{C4CB36BB-14DA-4AA5-8716-F971089823E1}"/>
                      </a:ext>
                    </a:extLst>
                  </p:cNvPr>
                  <p:cNvSpPr txBox="1"/>
                  <p:nvPr/>
                </p:nvSpPr>
                <p:spPr>
                  <a:xfrm>
                    <a:off x="2356465" y="4630714"/>
                    <a:ext cx="667707" cy="4081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ja-JP" sz="1600" dirty="0"/>
                      <a:t>B2</a:t>
                    </a:r>
                    <a:endParaRPr kumimoji="1" lang="ja-JP" altLang="en-US" sz="1600" dirty="0"/>
                  </a:p>
                </p:txBody>
              </p:sp>
            </p:grpSp>
            <p:grpSp>
              <p:nvGrpSpPr>
                <p:cNvPr id="56" name="グループ化 55">
                  <a:extLst>
                    <a:ext uri="{FF2B5EF4-FFF2-40B4-BE49-F238E27FC236}">
                      <a16:creationId xmlns:a16="http://schemas.microsoft.com/office/drawing/2014/main" id="{6C497E06-4494-4233-88FA-785C0E3377F1}"/>
                    </a:ext>
                  </a:extLst>
                </p:cNvPr>
                <p:cNvGrpSpPr/>
                <p:nvPr/>
              </p:nvGrpSpPr>
              <p:grpSpPr>
                <a:xfrm>
                  <a:off x="5448713" y="2777622"/>
                  <a:ext cx="1399808" cy="584775"/>
                  <a:chOff x="3515462" y="4534760"/>
                  <a:chExt cx="1744079" cy="584775"/>
                </a:xfrm>
              </p:grpSpPr>
              <p:sp>
                <p:nvSpPr>
                  <p:cNvPr id="116" name="矢印: 五方向 115">
                    <a:extLst>
                      <a:ext uri="{FF2B5EF4-FFF2-40B4-BE49-F238E27FC236}">
                        <a16:creationId xmlns:a16="http://schemas.microsoft.com/office/drawing/2014/main" id="{A22BB96F-D5C9-4350-8BA7-85316A7CDDEC}"/>
                      </a:ext>
                    </a:extLst>
                  </p:cNvPr>
                  <p:cNvSpPr/>
                  <p:nvPr/>
                </p:nvSpPr>
                <p:spPr>
                  <a:xfrm>
                    <a:off x="3745583" y="4534760"/>
                    <a:ext cx="1241500" cy="584775"/>
                  </a:xfrm>
                  <a:prstGeom prst="homePlate">
                    <a:avLst>
                      <a:gd name="adj" fmla="val 32027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7" name="テキスト ボックス 116">
                    <a:extLst>
                      <a:ext uri="{FF2B5EF4-FFF2-40B4-BE49-F238E27FC236}">
                        <a16:creationId xmlns:a16="http://schemas.microsoft.com/office/drawing/2014/main" id="{A37BD053-FE8B-4E76-A77C-70AC9175CBE7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462" y="4657942"/>
                    <a:ext cx="1744079" cy="276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JP" altLang="en-US" sz="1200" dirty="0"/>
                      <a:t>アンケート</a:t>
                    </a:r>
                  </a:p>
                </p:txBody>
              </p:sp>
            </p:grpSp>
            <p:grpSp>
              <p:nvGrpSpPr>
                <p:cNvPr id="57" name="グループ化 56">
                  <a:extLst>
                    <a:ext uri="{FF2B5EF4-FFF2-40B4-BE49-F238E27FC236}">
                      <a16:creationId xmlns:a16="http://schemas.microsoft.com/office/drawing/2014/main" id="{EBDC409F-9476-402E-BC47-FEDC5FE3EEF6}"/>
                    </a:ext>
                  </a:extLst>
                </p:cNvPr>
                <p:cNvGrpSpPr/>
                <p:nvPr/>
              </p:nvGrpSpPr>
              <p:grpSpPr>
                <a:xfrm>
                  <a:off x="4518824" y="2757277"/>
                  <a:ext cx="1115848" cy="584775"/>
                  <a:chOff x="2141363" y="4526368"/>
                  <a:chExt cx="1241500" cy="584775"/>
                </a:xfrm>
              </p:grpSpPr>
              <p:sp>
                <p:nvSpPr>
                  <p:cNvPr id="114" name="矢印: 五方向 113">
                    <a:extLst>
                      <a:ext uri="{FF2B5EF4-FFF2-40B4-BE49-F238E27FC236}">
                        <a16:creationId xmlns:a16="http://schemas.microsoft.com/office/drawing/2014/main" id="{A3C23CD3-7EEF-4CFE-B977-9675AE075FD6}"/>
                      </a:ext>
                    </a:extLst>
                  </p:cNvPr>
                  <p:cNvSpPr/>
                  <p:nvPr/>
                </p:nvSpPr>
                <p:spPr>
                  <a:xfrm>
                    <a:off x="2141363" y="4526368"/>
                    <a:ext cx="1241500" cy="584775"/>
                  </a:xfrm>
                  <a:prstGeom prst="homePlate">
                    <a:avLst>
                      <a:gd name="adj" fmla="val 32027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5" name="テキスト ボックス 114">
                    <a:extLst>
                      <a:ext uri="{FF2B5EF4-FFF2-40B4-BE49-F238E27FC236}">
                        <a16:creationId xmlns:a16="http://schemas.microsoft.com/office/drawing/2014/main" id="{1282A438-2BEB-4C27-86AA-DC8C1E199263}"/>
                      </a:ext>
                    </a:extLst>
                  </p:cNvPr>
                  <p:cNvSpPr txBox="1"/>
                  <p:nvPr/>
                </p:nvSpPr>
                <p:spPr>
                  <a:xfrm>
                    <a:off x="2382405" y="4632278"/>
                    <a:ext cx="667707" cy="4081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ja-JP" sz="1600" dirty="0"/>
                      <a:t>B1</a:t>
                    </a:r>
                    <a:endParaRPr kumimoji="1" lang="ja-JP" altLang="en-US" sz="1600" dirty="0"/>
                  </a:p>
                </p:txBody>
              </p:sp>
            </p:grpSp>
            <p:grpSp>
              <p:nvGrpSpPr>
                <p:cNvPr id="58" name="グループ化 57">
                  <a:extLst>
                    <a:ext uri="{FF2B5EF4-FFF2-40B4-BE49-F238E27FC236}">
                      <a16:creationId xmlns:a16="http://schemas.microsoft.com/office/drawing/2014/main" id="{DDA79795-9CFC-41B6-ABC9-1BD48A0521EE}"/>
                    </a:ext>
                  </a:extLst>
                </p:cNvPr>
                <p:cNvGrpSpPr/>
                <p:nvPr/>
              </p:nvGrpSpPr>
              <p:grpSpPr>
                <a:xfrm>
                  <a:off x="3560865" y="2746953"/>
                  <a:ext cx="1020817" cy="584775"/>
                  <a:chOff x="3727219" y="4534760"/>
                  <a:chExt cx="1271879" cy="584775"/>
                </a:xfrm>
              </p:grpSpPr>
              <p:sp>
                <p:nvSpPr>
                  <p:cNvPr id="112" name="矢印: 五方向 111">
                    <a:extLst>
                      <a:ext uri="{FF2B5EF4-FFF2-40B4-BE49-F238E27FC236}">
                        <a16:creationId xmlns:a16="http://schemas.microsoft.com/office/drawing/2014/main" id="{4F96BE6A-1489-45C0-A915-B64E06C48DA5}"/>
                      </a:ext>
                    </a:extLst>
                  </p:cNvPr>
                  <p:cNvSpPr/>
                  <p:nvPr/>
                </p:nvSpPr>
                <p:spPr>
                  <a:xfrm>
                    <a:off x="3745583" y="4534760"/>
                    <a:ext cx="1241500" cy="584775"/>
                  </a:xfrm>
                  <a:prstGeom prst="homePlate">
                    <a:avLst>
                      <a:gd name="adj" fmla="val 32027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113" name="テキスト ボックス 112">
                    <a:extLst>
                      <a:ext uri="{FF2B5EF4-FFF2-40B4-BE49-F238E27FC236}">
                        <a16:creationId xmlns:a16="http://schemas.microsoft.com/office/drawing/2014/main" id="{418DBF87-8238-46C4-9666-6CF2E9D3881D}"/>
                      </a:ext>
                    </a:extLst>
                  </p:cNvPr>
                  <p:cNvSpPr txBox="1"/>
                  <p:nvPr/>
                </p:nvSpPr>
                <p:spPr>
                  <a:xfrm>
                    <a:off x="3727219" y="4672087"/>
                    <a:ext cx="1271879" cy="276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1200" dirty="0"/>
                      <a:t>アンケート</a:t>
                    </a:r>
                  </a:p>
                </p:txBody>
              </p:sp>
            </p:grpSp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8BF8005C-92F0-40F0-BB14-7891BA4038B9}"/>
                    </a:ext>
                  </a:extLst>
                </p:cNvPr>
                <p:cNvSpPr txBox="1"/>
                <p:nvPr/>
              </p:nvSpPr>
              <p:spPr>
                <a:xfrm>
                  <a:off x="1356180" y="3385692"/>
                  <a:ext cx="912788" cy="4081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5</a:t>
                  </a:r>
                  <a:r>
                    <a:rPr kumimoji="1" lang="ja-JP" altLang="en-US" sz="1600" dirty="0"/>
                    <a:t>分</a:t>
                  </a:r>
                  <a:endParaRPr kumimoji="1" lang="en-US" altLang="ja-JP" sz="1600" dirty="0"/>
                </a:p>
              </p:txBody>
            </p:sp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70BB07B6-A671-4D19-8BB5-09E27360EF2C}"/>
                    </a:ext>
                  </a:extLst>
                </p:cNvPr>
                <p:cNvSpPr txBox="1"/>
                <p:nvPr/>
              </p:nvSpPr>
              <p:spPr>
                <a:xfrm>
                  <a:off x="2268969" y="3368290"/>
                  <a:ext cx="1353334" cy="4081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1</a:t>
                  </a:r>
                  <a:r>
                    <a:rPr kumimoji="1" lang="ja-JP" altLang="en-US" sz="1600" dirty="0"/>
                    <a:t>分</a:t>
                  </a:r>
                  <a:endParaRPr kumimoji="1" lang="en-US" altLang="ja-JP" sz="1600" dirty="0"/>
                </a:p>
              </p:txBody>
            </p:sp>
            <p:grpSp>
              <p:nvGrpSpPr>
                <p:cNvPr id="99" name="グループ化 98">
                  <a:extLst>
                    <a:ext uri="{FF2B5EF4-FFF2-40B4-BE49-F238E27FC236}">
                      <a16:creationId xmlns:a16="http://schemas.microsoft.com/office/drawing/2014/main" id="{B9F4E25B-7E5F-4887-B5C5-D3D1B0CF7391}"/>
                    </a:ext>
                  </a:extLst>
                </p:cNvPr>
                <p:cNvGrpSpPr/>
                <p:nvPr/>
              </p:nvGrpSpPr>
              <p:grpSpPr>
                <a:xfrm>
                  <a:off x="2473085" y="2743605"/>
                  <a:ext cx="1115848" cy="584775"/>
                  <a:chOff x="2141363" y="4526368"/>
                  <a:chExt cx="1241500" cy="584775"/>
                </a:xfrm>
              </p:grpSpPr>
              <p:sp>
                <p:nvSpPr>
                  <p:cNvPr id="110" name="矢印: 五方向 109">
                    <a:extLst>
                      <a:ext uri="{FF2B5EF4-FFF2-40B4-BE49-F238E27FC236}">
                        <a16:creationId xmlns:a16="http://schemas.microsoft.com/office/drawing/2014/main" id="{B7A164EA-5E32-4CC4-BB5A-33B45CC0C546}"/>
                      </a:ext>
                    </a:extLst>
                  </p:cNvPr>
                  <p:cNvSpPr/>
                  <p:nvPr/>
                </p:nvSpPr>
                <p:spPr>
                  <a:xfrm>
                    <a:off x="2141363" y="4526368"/>
                    <a:ext cx="1241500" cy="584775"/>
                  </a:xfrm>
                  <a:prstGeom prst="homePlate">
                    <a:avLst>
                      <a:gd name="adj" fmla="val 32027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1" name="テキスト ボックス 110">
                    <a:extLst>
                      <a:ext uri="{FF2B5EF4-FFF2-40B4-BE49-F238E27FC236}">
                        <a16:creationId xmlns:a16="http://schemas.microsoft.com/office/drawing/2014/main" id="{E4952B75-2C64-4320-8089-10493D505BC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9649" y="4641086"/>
                    <a:ext cx="47824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ja-JP" sz="1600" dirty="0"/>
                      <a:t>A</a:t>
                    </a:r>
                  </a:p>
                </p:txBody>
              </p:sp>
            </p:grpSp>
            <p:grpSp>
              <p:nvGrpSpPr>
                <p:cNvPr id="100" name="グループ化 99">
                  <a:extLst>
                    <a:ext uri="{FF2B5EF4-FFF2-40B4-BE49-F238E27FC236}">
                      <a16:creationId xmlns:a16="http://schemas.microsoft.com/office/drawing/2014/main" id="{3F8E215F-DC0E-4DB0-B54A-95FAA1D795D4}"/>
                    </a:ext>
                  </a:extLst>
                </p:cNvPr>
                <p:cNvGrpSpPr/>
                <p:nvPr/>
              </p:nvGrpSpPr>
              <p:grpSpPr>
                <a:xfrm>
                  <a:off x="1383649" y="2735213"/>
                  <a:ext cx="1115850" cy="584775"/>
                  <a:chOff x="729289" y="4526368"/>
                  <a:chExt cx="1241501" cy="584775"/>
                </a:xfrm>
              </p:grpSpPr>
              <p:sp>
                <p:nvSpPr>
                  <p:cNvPr id="108" name="矢印: 五方向 107">
                    <a:extLst>
                      <a:ext uri="{FF2B5EF4-FFF2-40B4-BE49-F238E27FC236}">
                        <a16:creationId xmlns:a16="http://schemas.microsoft.com/office/drawing/2014/main" id="{6E33BF9D-1DCC-4024-ACB1-F046C843DBF9}"/>
                      </a:ext>
                    </a:extLst>
                  </p:cNvPr>
                  <p:cNvSpPr/>
                  <p:nvPr/>
                </p:nvSpPr>
                <p:spPr>
                  <a:xfrm>
                    <a:off x="729289" y="4526368"/>
                    <a:ext cx="1241501" cy="584775"/>
                  </a:xfrm>
                  <a:prstGeom prst="homePlate">
                    <a:avLst>
                      <a:gd name="adj" fmla="val 32027"/>
                    </a:avLst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9" name="テキスト ボックス 108">
                    <a:extLst>
                      <a:ext uri="{FF2B5EF4-FFF2-40B4-BE49-F238E27FC236}">
                        <a16:creationId xmlns:a16="http://schemas.microsoft.com/office/drawing/2014/main" id="{DAE8CD8A-CD80-413C-8507-6D6D47E6789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861" y="4687730"/>
                    <a:ext cx="45222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ja-JP" sz="1400" dirty="0"/>
                      <a:t>A</a:t>
                    </a:r>
                  </a:p>
                </p:txBody>
              </p:sp>
            </p:grpSp>
          </p:grp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3B7630BD-3457-4D7C-B128-9A3C3A87DE0C}"/>
                </a:ext>
              </a:extLst>
            </p:cNvPr>
            <p:cNvSpPr txBox="1"/>
            <p:nvPr/>
          </p:nvSpPr>
          <p:spPr>
            <a:xfrm>
              <a:off x="783537" y="53188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練習</a:t>
              </a: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0FCD1D71-726C-4213-9A25-0860820FDE40}"/>
                </a:ext>
              </a:extLst>
            </p:cNvPr>
            <p:cNvSpPr txBox="1"/>
            <p:nvPr/>
          </p:nvSpPr>
          <p:spPr>
            <a:xfrm>
              <a:off x="5006957" y="532698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計測</a:t>
              </a:r>
            </a:p>
          </p:txBody>
        </p:sp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AD65ADE0-FACF-400D-987B-9DEA505F0273}"/>
                </a:ext>
              </a:extLst>
            </p:cNvPr>
            <p:cNvSpPr txBox="1"/>
            <p:nvPr/>
          </p:nvSpPr>
          <p:spPr>
            <a:xfrm>
              <a:off x="2924295" y="6191132"/>
              <a:ext cx="1016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/>
                <a:t>1</a:t>
              </a:r>
              <a:r>
                <a:rPr kumimoji="1" lang="ja-JP" altLang="en-US" sz="1600" dirty="0"/>
                <a:t>分</a:t>
              </a:r>
              <a:endParaRPr kumimoji="1" lang="en-US" altLang="ja-JP" sz="1600" dirty="0"/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ED86F5CC-2581-45B9-816F-5795E9D69745}"/>
                </a:ext>
              </a:extLst>
            </p:cNvPr>
            <p:cNvSpPr txBox="1"/>
            <p:nvPr/>
          </p:nvSpPr>
          <p:spPr>
            <a:xfrm>
              <a:off x="4458543" y="6192747"/>
              <a:ext cx="1016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/>
                <a:t>1</a:t>
              </a:r>
              <a:r>
                <a:rPr kumimoji="1" lang="ja-JP" altLang="en-US" sz="1600" dirty="0"/>
                <a:t>分</a:t>
              </a:r>
              <a:endParaRPr kumimoji="1" lang="en-US" altLang="ja-JP" sz="1600" dirty="0"/>
            </a:p>
          </p:txBody>
        </p:sp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B2B10094-487A-470D-BED5-442F9E4B4CF3}"/>
                </a:ext>
              </a:extLst>
            </p:cNvPr>
            <p:cNvSpPr txBox="1"/>
            <p:nvPr/>
          </p:nvSpPr>
          <p:spPr>
            <a:xfrm>
              <a:off x="6052017" y="6208958"/>
              <a:ext cx="1016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/>
                <a:t>1</a:t>
              </a:r>
              <a:r>
                <a:rPr kumimoji="1" lang="ja-JP" altLang="en-US" sz="1600" dirty="0"/>
                <a:t>分</a:t>
              </a:r>
              <a:endParaRPr kumimoji="1" lang="en-US" altLang="ja-JP" sz="1600" dirty="0"/>
            </a:p>
          </p:txBody>
        </p:sp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A9335B65-3538-4EA1-8681-F38800CDD4E5}"/>
                </a:ext>
              </a:extLst>
            </p:cNvPr>
            <p:cNvSpPr txBox="1"/>
            <p:nvPr/>
          </p:nvSpPr>
          <p:spPr>
            <a:xfrm>
              <a:off x="7567613" y="6205568"/>
              <a:ext cx="1016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/>
                <a:t>1</a:t>
              </a:r>
              <a:r>
                <a:rPr kumimoji="1" lang="ja-JP" altLang="en-US" sz="1600" dirty="0"/>
                <a:t>分</a:t>
              </a:r>
              <a:endParaRPr kumimoji="1" lang="en-US" altLang="ja-JP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3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F5739-AECB-4F01-8A49-FA8D7829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325"/>
            <a:ext cx="6858000" cy="845503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評価指標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B7F6827-3460-40E8-B824-37153D3BEC25}"/>
              </a:ext>
            </a:extLst>
          </p:cNvPr>
          <p:cNvCxnSpPr>
            <a:cxnSpLocks/>
          </p:cNvCxnSpPr>
          <p:nvPr/>
        </p:nvCxnSpPr>
        <p:spPr>
          <a:xfrm>
            <a:off x="0" y="945627"/>
            <a:ext cx="990600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25400" dist="38100" dir="5400000" algn="t" rotWithShape="0">
              <a:schemeClr val="accent1">
                <a:alpha val="41000"/>
              </a:scheme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105AC-0FF0-465E-9F66-B1F488A0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7613" y="6492875"/>
            <a:ext cx="2228850" cy="365125"/>
          </a:xfrm>
        </p:spPr>
        <p:txBody>
          <a:bodyPr/>
          <a:lstStyle/>
          <a:p>
            <a:fld id="{7F7F1A6D-1EE2-436C-9867-B9254F79A64E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D0AAE3B-1EC2-4B8F-824B-F5BE0AF6913A}"/>
                  </a:ext>
                </a:extLst>
              </p:cNvPr>
              <p:cNvSpPr txBox="1"/>
              <p:nvPr/>
            </p:nvSpPr>
            <p:spPr>
              <a:xfrm>
                <a:off x="671119" y="1048828"/>
                <a:ext cx="7313801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/>
                  <a:t>　●評価指標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　　　・</a:t>
                </a:r>
                <a:r>
                  <a:rPr lang="ja-JP" altLang="en-US" sz="2000" dirty="0"/>
                  <a:t>パラメータ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ja-JP" altLang="en-US" sz="2000" dirty="0"/>
                  <a:t>ー＞数理モデルによる自己運動推定に関する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　　　　　　　　　　　　　　モデルパラメータによる評価</a:t>
                </a:r>
                <a:endParaRPr kumimoji="1" lang="en-US" altLang="ja-JP" sz="2000" dirty="0"/>
              </a:p>
              <a:p>
                <a:endParaRPr kumimoji="1" lang="ja-JP" altLang="en-US" sz="2000" dirty="0"/>
              </a:p>
              <a:p>
                <a:r>
                  <a:rPr kumimoji="1" lang="ja-JP" altLang="en-US" sz="2000" dirty="0"/>
                  <a:t>　　　　　・</a:t>
                </a:r>
                <a:r>
                  <a:rPr kumimoji="1" lang="en-US" altLang="ja-JP" sz="2000" dirty="0"/>
                  <a:t>VOR</a:t>
                </a:r>
                <a:r>
                  <a:rPr kumimoji="1" lang="ja-JP" altLang="en-US" sz="2000" dirty="0"/>
                  <a:t>ゲイン　ー＞眼球角速度</a:t>
                </a:r>
                <a:r>
                  <a:rPr kumimoji="1" lang="en-US" altLang="ja-JP" sz="2000" dirty="0"/>
                  <a:t>/</a:t>
                </a:r>
                <a:r>
                  <a:rPr kumimoji="1" lang="ja-JP" altLang="en-US" sz="2000" dirty="0"/>
                  <a:t>頭部角速度による計測値で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　　　　　　　　　　　　　　　　の評価</a:t>
                </a:r>
                <a:endParaRPr kumimoji="1" lang="en-US" altLang="ja-JP" sz="2000" dirty="0"/>
              </a:p>
              <a:p>
                <a:endParaRPr kumimoji="1" lang="en-US" altLang="ja-JP" sz="2000" dirty="0"/>
              </a:p>
              <a:p>
                <a:r>
                  <a:rPr kumimoji="1" lang="ja-JP" altLang="en-US" sz="2000" dirty="0"/>
                  <a:t>　　　　　・アンケート    ー＞アンケート項目を</a:t>
                </a:r>
                <a:r>
                  <a:rPr kumimoji="1" lang="en-US" altLang="ja-JP" sz="2000" dirty="0"/>
                  <a:t>VAS</a:t>
                </a:r>
                <a:r>
                  <a:rPr kumimoji="1" lang="ja-JP" altLang="en-US" sz="2000" dirty="0"/>
                  <a:t>で評価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D0AAE3B-1EC2-4B8F-824B-F5BE0AF69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9" y="1048828"/>
                <a:ext cx="7313801" cy="2554545"/>
              </a:xfrm>
              <a:prstGeom prst="rect">
                <a:avLst/>
              </a:prstGeom>
              <a:blipFill>
                <a:blip r:embed="rId2"/>
                <a:stretch>
                  <a:fillRect t="-1193" b="-33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B733C45-D364-45CB-807C-243926CE3891}"/>
              </a:ext>
            </a:extLst>
          </p:cNvPr>
          <p:cNvSpPr txBox="1"/>
          <p:nvPr/>
        </p:nvSpPr>
        <p:spPr>
          <a:xfrm>
            <a:off x="2010123" y="3603373"/>
            <a:ext cx="5885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アンケート項目</a:t>
            </a:r>
            <a:endParaRPr kumimoji="1" lang="en-US" altLang="ja-JP" dirty="0"/>
          </a:p>
          <a:p>
            <a:r>
              <a:rPr kumimoji="1" lang="en-US" altLang="ja-JP" dirty="0"/>
              <a:t>1:</a:t>
            </a:r>
            <a:r>
              <a:rPr kumimoji="1" lang="ja-JP" altLang="en-US" dirty="0"/>
              <a:t>設定された目標値で装置を切り返すことができましたか</a:t>
            </a:r>
            <a:endParaRPr kumimoji="1" lang="en-US" altLang="ja-JP" dirty="0"/>
          </a:p>
          <a:p>
            <a:r>
              <a:rPr kumimoji="1" lang="en-US" altLang="ja-JP" dirty="0"/>
              <a:t>2:</a:t>
            </a:r>
            <a:r>
              <a:rPr kumimoji="1" lang="ja-JP" altLang="en-US" dirty="0"/>
              <a:t>自身が想定している位置で装置を切り返すことができましたか</a:t>
            </a:r>
            <a:endParaRPr kumimoji="1" lang="en-US" altLang="ja-JP" dirty="0"/>
          </a:p>
          <a:p>
            <a:r>
              <a:rPr kumimoji="1" lang="en-US" altLang="ja-JP" dirty="0"/>
              <a:t>3:</a:t>
            </a:r>
            <a:r>
              <a:rPr kumimoji="1" lang="ja-JP" altLang="en-US" dirty="0"/>
              <a:t>メトロノームの音に対応した周期運動をおこなえましたか</a:t>
            </a:r>
            <a:endParaRPr kumimoji="1" lang="en-US" altLang="ja-JP" dirty="0"/>
          </a:p>
          <a:p>
            <a:r>
              <a:rPr kumimoji="1" lang="en-US" altLang="ja-JP" dirty="0"/>
              <a:t>4:</a:t>
            </a:r>
            <a:r>
              <a:rPr kumimoji="1" lang="ja-JP" altLang="en-US" dirty="0"/>
              <a:t>装置の動きの遅れになれましたか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5F677FF-7463-473B-A57A-F4AA0BE8C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123" y="5264715"/>
            <a:ext cx="6106618" cy="1088914"/>
          </a:xfrm>
          <a:prstGeom prst="rect">
            <a:avLst/>
          </a:prstGeom>
        </p:spPr>
      </p:pic>
      <p:sp>
        <p:nvSpPr>
          <p:cNvPr id="3" name="円弧 2">
            <a:extLst>
              <a:ext uri="{FF2B5EF4-FFF2-40B4-BE49-F238E27FC236}">
                <a16:creationId xmlns:a16="http://schemas.microsoft.com/office/drawing/2014/main" id="{8754D68F-9B9A-4620-8653-6E4ED31FD769}"/>
              </a:ext>
            </a:extLst>
          </p:cNvPr>
          <p:cNvSpPr/>
          <p:nvPr/>
        </p:nvSpPr>
        <p:spPr>
          <a:xfrm rot="13969150">
            <a:off x="1063565" y="1426357"/>
            <a:ext cx="1893115" cy="1610639"/>
          </a:xfrm>
          <a:prstGeom prst="arc">
            <a:avLst>
              <a:gd name="adj1" fmla="val 16068982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D30FCC4-8702-4A5B-ACC2-74C11F85DA6C}"/>
              </a:ext>
            </a:extLst>
          </p:cNvPr>
          <p:cNvSpPr txBox="1"/>
          <p:nvPr/>
        </p:nvSpPr>
        <p:spPr>
          <a:xfrm>
            <a:off x="459319" y="1956768"/>
            <a:ext cx="6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VOR</a:t>
            </a:r>
            <a:endParaRPr kumimoji="1" lang="ja-JP" altLang="en-US" dirty="0"/>
          </a:p>
        </p:txBody>
      </p:sp>
      <p:sp>
        <p:nvSpPr>
          <p:cNvPr id="11" name="円弧 10">
            <a:extLst>
              <a:ext uri="{FF2B5EF4-FFF2-40B4-BE49-F238E27FC236}">
                <a16:creationId xmlns:a16="http://schemas.microsoft.com/office/drawing/2014/main" id="{FF2F7868-2341-4F52-9943-38A1CAF42F55}"/>
              </a:ext>
            </a:extLst>
          </p:cNvPr>
          <p:cNvSpPr/>
          <p:nvPr/>
        </p:nvSpPr>
        <p:spPr>
          <a:xfrm rot="13969150">
            <a:off x="1136599" y="3194283"/>
            <a:ext cx="1893115" cy="1610639"/>
          </a:xfrm>
          <a:prstGeom prst="arc">
            <a:avLst>
              <a:gd name="adj1" fmla="val 16068982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5E20455-5AD7-4674-80EC-2684194992D0}"/>
              </a:ext>
            </a:extLst>
          </p:cNvPr>
          <p:cNvSpPr txBox="1"/>
          <p:nvPr/>
        </p:nvSpPr>
        <p:spPr>
          <a:xfrm>
            <a:off x="357880" y="36886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操作性</a:t>
            </a:r>
          </a:p>
        </p:txBody>
      </p:sp>
      <p:sp>
        <p:nvSpPr>
          <p:cNvPr id="13" name="左中かっこ 12">
            <a:extLst>
              <a:ext uri="{FF2B5EF4-FFF2-40B4-BE49-F238E27FC236}">
                <a16:creationId xmlns:a16="http://schemas.microsoft.com/office/drawing/2014/main" id="{54D55313-F069-4A91-A342-E04BDCB37815}"/>
              </a:ext>
            </a:extLst>
          </p:cNvPr>
          <p:cNvSpPr/>
          <p:nvPr/>
        </p:nvSpPr>
        <p:spPr>
          <a:xfrm rot="10800000">
            <a:off x="8014324" y="3947932"/>
            <a:ext cx="204831" cy="884113"/>
          </a:xfrm>
          <a:prstGeom prst="leftBrace">
            <a:avLst>
              <a:gd name="adj1" fmla="val 37574"/>
              <a:gd name="adj2" fmla="val 5180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F89C143-C658-4BAD-BF7D-71E7327D0377}"/>
              </a:ext>
            </a:extLst>
          </p:cNvPr>
          <p:cNvSpPr txBox="1"/>
          <p:nvPr/>
        </p:nvSpPr>
        <p:spPr>
          <a:xfrm>
            <a:off x="8365221" y="41573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平均値</a:t>
            </a:r>
          </a:p>
        </p:txBody>
      </p:sp>
    </p:spTree>
    <p:extLst>
      <p:ext uri="{BB962C8B-B14F-4D97-AF65-F5344CB8AC3E}">
        <p14:creationId xmlns:p14="http://schemas.microsoft.com/office/powerpoint/2010/main" val="4222824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54812</TotalTime>
  <Words>1967</Words>
  <Application>Microsoft Office PowerPoint</Application>
  <PresentationFormat>A4 210 x 297 mm</PresentationFormat>
  <Paragraphs>340</Paragraphs>
  <Slides>21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Meiryo UI</vt:lpstr>
      <vt:lpstr>Arial</vt:lpstr>
      <vt:lpstr>Calibri</vt:lpstr>
      <vt:lpstr>Cambria Math</vt:lpstr>
      <vt:lpstr>Office テーマ</vt:lpstr>
      <vt:lpstr>研究背景</vt:lpstr>
      <vt:lpstr>先行研究</vt:lpstr>
      <vt:lpstr>数理モデル</vt:lpstr>
      <vt:lpstr>研究目的</vt:lpstr>
      <vt:lpstr>実験1</vt:lpstr>
      <vt:lpstr>評価指標</vt:lpstr>
      <vt:lpstr>結果</vt:lpstr>
      <vt:lpstr>実験2</vt:lpstr>
      <vt:lpstr>評価指標</vt:lpstr>
      <vt:lpstr>結果:評価値</vt:lpstr>
      <vt:lpstr>パラメータKω</vt:lpstr>
      <vt:lpstr>結果:相関</vt:lpstr>
      <vt:lpstr>まとめ</vt:lpstr>
      <vt:lpstr>PowerPoint プレゼンテーション</vt:lpstr>
      <vt:lpstr>今後の展望</vt:lpstr>
      <vt:lpstr>数理モデル</vt:lpstr>
      <vt:lpstr>数理モデル</vt:lpstr>
      <vt:lpstr>モデルの同定方法</vt:lpstr>
      <vt:lpstr>VORゲイン計算方法</vt:lpstr>
      <vt:lpstr>パラメータKの同定方法</vt:lpstr>
      <vt:lpstr>パラメータK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KONO Takuya(is0305ff)</dc:creator>
  <cp:lastModifiedBy>yuukikashi04040327@gmail.com</cp:lastModifiedBy>
  <cp:revision>444</cp:revision>
  <cp:lastPrinted>2020-01-30T00:32:27Z</cp:lastPrinted>
  <dcterms:created xsi:type="dcterms:W3CDTF">2018-04-04T02:48:33Z</dcterms:created>
  <dcterms:modified xsi:type="dcterms:W3CDTF">2021-06-23T12:39:15Z</dcterms:modified>
</cp:coreProperties>
</file>